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2.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3.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notesSlides/notesSlide4.xml" ContentType="application/vnd.openxmlformats-officedocument.presentationml.notesSlide+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5.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notesSlides/notesSlide6.xml" ContentType="application/vnd.openxmlformats-officedocument.presentationml.notesSlide+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notesSlides/notesSlide7.xml" ContentType="application/vnd.openxmlformats-officedocument.presentationml.notesSlide+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notesSlides/notesSlide8.xml" ContentType="application/vnd.openxmlformats-officedocument.presentationml.notesSlide+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notesSlides/notesSlide9.xml" ContentType="application/vnd.openxmlformats-officedocument.presentationml.notesSlide+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notesSlides/notesSlide10.xml" ContentType="application/vnd.openxmlformats-officedocument.presentationml.notesSlide+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notesSlides/notesSlide11.xml" ContentType="application/vnd.openxmlformats-officedocument.presentationml.notesSlide+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notesSlides/notesSlide12.xml" ContentType="application/vnd.openxmlformats-officedocument.presentationml.notesSlide+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notesSlides/notesSlide13.xml" ContentType="application/vnd.openxmlformats-officedocument.presentationml.notesSlide+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notesSlides/notesSlide14.xml" ContentType="application/vnd.openxmlformats-officedocument.presentationml.notesSlide+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notesSlides/notesSlide15.xml" ContentType="application/vnd.openxmlformats-officedocument.presentationml.notesSlide+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notesSlides/notesSlide16.xml" ContentType="application/vnd.openxmlformats-officedocument.presentationml.notesSlide+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notesSlides/notesSlide17.xml" ContentType="application/vnd.openxmlformats-officedocument.presentationml.notesSlide+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notesSlides/notesSlide18.xml" ContentType="application/vnd.openxmlformats-officedocument.presentationml.notesSlide+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20"/>
  </p:notesMasterIdLst>
  <p:sldIdLst>
    <p:sldId id="2895" r:id="rId2"/>
    <p:sldId id="2876" r:id="rId3"/>
    <p:sldId id="2882" r:id="rId4"/>
    <p:sldId id="2883" r:id="rId5"/>
    <p:sldId id="2894" r:id="rId6"/>
    <p:sldId id="2890" r:id="rId7"/>
    <p:sldId id="2899" r:id="rId8"/>
    <p:sldId id="2889" r:id="rId9"/>
    <p:sldId id="2891" r:id="rId10"/>
    <p:sldId id="2900" r:id="rId11"/>
    <p:sldId id="2877" r:id="rId12"/>
    <p:sldId id="2898" r:id="rId13"/>
    <p:sldId id="2902" r:id="rId14"/>
    <p:sldId id="2884" r:id="rId15"/>
    <p:sldId id="2885" r:id="rId16"/>
    <p:sldId id="2896" r:id="rId17"/>
    <p:sldId id="2903" r:id="rId18"/>
    <p:sldId id="2897" r:id="rId19"/>
  </p:sldIdLst>
  <p:sldSz cx="9144000" cy="6858000" type="screen4x3"/>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UKOURY Sandrine" initials="MS" lastIdx="13" clrIdx="0">
    <p:extLst>
      <p:ext uri="{19B8F6BF-5375-455C-9EA6-DF929625EA0E}">
        <p15:presenceInfo xmlns:p15="http://schemas.microsoft.com/office/powerpoint/2012/main" userId="S-1-5-21-3834895988-1951830915-283893654-1211907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C5D"/>
    <a:srgbClr val="FF6600"/>
    <a:srgbClr val="F9A300"/>
    <a:srgbClr val="00A0A2"/>
    <a:srgbClr val="3486B3"/>
    <a:srgbClr val="009193"/>
    <a:srgbClr val="00B9B0"/>
    <a:srgbClr val="195374"/>
    <a:srgbClr val="2BA3D2"/>
    <a:srgbClr val="008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96"/>
    <p:restoredTop sz="91520"/>
  </p:normalViewPr>
  <p:slideViewPr>
    <p:cSldViewPr snapToGrid="0">
      <p:cViewPr varScale="1">
        <p:scale>
          <a:sx n="116" d="100"/>
          <a:sy n="116" d="100"/>
        </p:scale>
        <p:origin x="1062" y="102"/>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23.922"/>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1372 1036 16383,'74'0'0,"-1"0"0,9 0 0,-3 0 0,-23 0 0,-1 0 0,20 0 0,4 0 0,0 0 0,2 0 0,4 0 0,1 0 0,9 0 0,0 0 0,-8 0 0,-2 0 0,0 0 0,-1 0 0,-8 0 0,-5 0 0,-18 0 0,-3 0 0,2 0 0,-3 0 0,17 0 0,12 0 0,-20 0 0,-4 0 0,-27 0 0,1 0 0,-128 0 0,51 0 0,-5 0 0,-14 4 0,-10 1 0,1 1 0,0 0 0,1 0 0,-2 2 0,-8 3 0,-1 1 0,-2 1 0,16-4 0,-3 0 0,0 1 0,-2-1 0,-5 1 0,-2 0 0,1 0 0,3-1 0,-9 3 0,5 1 0,-4-2 0,11-3 0,-3 0 0,1-1 0,3 0 0,-1 1 0,3 0 0,-1 0 0,-11-2 0,-1 0 0,1-1 0,8 1 0,2 0 0,2-1 0,-20 0 0,7 0 0,26-1 0,4-1 0,2-3 0,4 0 0,-8 0 0,1-9 0,11-2 0,28-7 0,6-1 0,18-15 0,23 15 0,18-11 0,27 12 0,16 4 0,-36 8 0,2 0 0,8-4 0,2 1 0,4 7 0,1 1 0,9-9 0,0 0 0,-4 6 0,1 0 0,13-7 0,1-1 0,-8 3 0,-1 1 0,5-4 0,0 1 0,-2 7 0,0 0 0,-8-3 0,-2 1 0,3 2 0,-5 0 0,-18 0 0,-2 0 0,4 0 0,-1 2 0,21 2 0,13 0 0,-16 0 0,-16-5 0,-14 4 0,-12-4 0,-8 5 0,-95 0 0,4 7 0,-8-3 0,-9 0 0,13 0 0,0-1 0,-1 1 0,-1-1 0,-4-3 0,2 0 0,20 0 0,1 0 0,-4 0 0,1 0 0,-31 0 0,-1 0 0,18 0 0,24 0 0,20 0 0,10 0 0,61-13 0,28-3 0,-22 5 0,6 1 0,18-5 0,10-2 0,0 1 0,-12 4 0,0 1 0,-2 1 0,25-3 0,3 1 0,-20 3 0,4 1 0,-3 0 0,-9 2 0,-2 0 0,1 2 0,9 0 0,2 1 0,1 0 0,2-2 0,0-1 0,-1 1 0,-10 4 0,0 1 0,-1-1 0,4-1 0,0-1 0,-3 1 0,19 1 0,-6 2 0,-18-1 0,-4 0 0,1 0 0,-6 0 0,12 0 0,6 0 0,-20 0 0,-23 0 0,-7 0 0,-89 3 0,-6-2 0,-5 1 0,-11 0 0,19-2 0,-2-1 0,-1 2 0,0 1 0,-1 1 0,-2 0 0,-18 0 0,-4 0 0,1 1 0,8-1 0,1 0 0,-1 0 0,-3 3 0,-2-1 0,1 1 0,1-3 0,-1 0 0,0 1 0,-6 1 0,0 2 0,5-1 0,20 0 0,4-1 0,-3 0 0,-18 1 0,-4 0 0,6 0 0,-6 6 0,3 0 0,-6-4 0,0 1 0,7 3 0,5-1 0,22-7 0,5-1 0,1 1 0,1-1 0,-33-3 0,34 0 0,57 0 0,52-3 0,25-2 0,-21 5 0,5-1 0,4-2 0,12-2 0,2 1 0,-6-1 0,-3 2 0,-5-1 0,5 1 0,22 0 0,6 0 0,3-2 0,-18 0 0,3-1 0,0 0 0,-3 0 0,13 2 0,-3 1 0,2-2 0,-15 0 0,2-2 0,0 1 0,0 0 0,0 1 0,1 0 0,-2 1 0,-8 0 0,22-1 0,-3 1 0,-11 1 0,3 0 0,-10 2 0,-12 0 0,-7 2 0,34-1 0,-9 0 0,-55 0 0,-26 0 0,-46-1 0,-26 2 0,-7 4 0,14-2 0,-11 0 0,6-1 0,2 2 0,-1 0 0,-10 0 0,-7 1 0,2-1 0,-17-3 0,0 0 0,19 1 0,-4 0 0,2 1 0,-2-1 0,1 0 0,5 0 0,-5 2 0,1 0 0,12 0 0,-3 0 0,6 2 0,2 3 0,5 0 0,1 0 0,4 0 0,-25 4 0,29 0 0,149-12 0,-41 1 0,7-1 0,9-4 0,9-3 0,-4 0 0,14 3 0,2-4 0,3-6 0,8-5 0,-11 3 0,-19 6 0,-1-1 0,11-2 0,7-2 0,-12 3 0,-20 4 0,-5 1 0,17-1 0,-4 0 0,15 0 0,-17-3 0,-57 5 0,-95-17 0,-12 0 0,6 8 0,-9-1 0,6 0 0,-4 0 0,13 6 0,-7 1 0,-2 0 0,14 1 0,-2 1 0,-1-1 0,1 1 0,5 1 0,0 1 0,1 1 0,0-1 0,1 2 0,-1 0 0,2 0 0,0 1 0,-18 0 0,1 2 0,9-1 0,8 0 0,2 0 0,5 1 0,-4 1 0,10 1 0,-31 8 0,6 2 0,16-1 0,43-12 0,105-54 0,-27 28 0,10-2 0,12-6 0,15-6 0,2-1 0,-8 6 0,-13 7 0,-6 4 0,9-2 0,7-2 0,11-3 0,4-1 0,-3 3 0,-11 5 0,-4 4 0,-9 5 0,4-1 0,22-7 0,3-2 0,-6 4 0,0 5 0,-11 4 0,14-2 0,-14 8 0,-21 6 0,-23 0 0,-3 0 0,-105 53 0,19-23 0,-2-1 0,-12 6 0,4-5 0,6-7 0,-2-2 0,-13 4 0,-9 3 0,3-2 0,12-6 0,3-1 0,0 0 0,-24 10 0,-1-1 0,22-12 0,-2-1 0,11-2 0,-23 6 0,16-10 0,3-1 0,9-2 0,8-14 0,119-41 0,14-1 0,-18 21 0,13 0 0,-2 2 0,10-2 0,3 2 0,-20 9 0,7 1 0,2 0 0,-4 3 0,10 0 0,-3 3 0,-2 1 0,-9-1 0,-2 0 0,0 3 0,4 4 0,-1 2 0,-10 1 0,22 1 0,-35 0 0,-2 0 0,8 0 0,-38 8 0,-99 30 0,18-14 0,-9 0 0,-3 1 0,-9 1 0,-3 0 0,-9 0 0,-3-2 0,2-1 0,15-4 0,3-1 0,-8 0 0,5-1 0,-9 0 0,-3 0 0,5-1 0,12-2 0,-16 2 0,1-2 0,5-2 0,-11 0 0,2 0 0,18-4 0,21-4 0,7-3 0,-13-1 0,3-4 0,3-10 0,114-32 0,-5 21 0,12 1 0,6 0 0,-3 3 0,5 1 0,3 0 0,0 1 0,1-1 0,2 1 0,1 1 0,3 3 0,-5 4 0,4 2 0,0 2 0,0 0 0,-4 0 0,4 0 0,-4 0 0,0 2 0,1 0 0,4 1 0,1 2 0,0 0 0,-4 0 0,12-1 0,-4 1 0,-10 0 0,-9 1 0,-6 2 0,0 6 0,-9 3 0,-15 6 0,-4 29 0,-81 10 0,1-22 0,-11-3 0,-1-3 0,-8-2 0,-2-2 0,-9-2 0,-4-3 0,-1-2 0,-6 2 0,-1-2 0,-2-2 0,-4-2 0,-2-3 0,5-1 0,15-2 0,4-2 0,1 0 0,-25-1 0,10-4 0,0-16 0,44-13 0,54-9 0,26 16 0,14 4 0,20 0 0,12 3 0,-17 8 0,8 1 0,3 1 0,-3 1 0,14-1 0,-1 1 0,1 2 0,9 0 0,2 0 0,-7 2 0,-23 0 0,-4 1 0,-3 1 0,13 3 0,-6 2 0,-14-2 0,-5 3 0,16 13 0,-35-3 0,-45 11 0,-27-4 0,-19-1 0,-6 0 0,-11 1 0,-6-1 0,2 0 0,-7 1 0,-2-1 0,-1-1 0,-6-2 0,0 0 0,-3-2 0,-2-1 0,12-2 0,-4 0 0,0-2 0,1 0 0,2-2 0,-8-1 0,3-1 0,1-2 0,1-1 0,4 0 0,0-1 0,3-1 0,6-2 0,-2-1 0,5-3 0,10-5 0,0-4 0,28-7 0,78-26 0,29 13 0,21 5 0,-4 9 0,8 3 0,-1 2 0,-7-1 0,-1 0 0,0 2 0,0 4 0,1 2 0,-3 1 0,-12 1 0,-3 1 0,-3 1 0,13 0 0,-3 2 0,1-1 0,-9 0 0,-11 0 0,-36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16.918"/>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0 0 16383,'0'0'0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5:44.643"/>
    </inkml:context>
    <inkml:brush xml:id="br0">
      <inkml:brushProperty name="width" value="0.35" units="cm"/>
      <inkml:brushProperty name="height" value="0.35" units="cm"/>
      <inkml:brushProperty name="color" value="#FFFFFF"/>
    </inkml:brush>
  </inkml:definitions>
  <inkml:trace contextRef="#ctx0" brushRef="#br0">991 1114 24575,'44'0'0,"7"0"0,12 0 0,3 0 0,20 0 0,-6 0-698,7 0 698,9 0 0,-27 0 0,14 0 0,-18 0 0,23 0 172,-24 0-172,11 0 0,-43 0 0,14 0 0,-16 0 0,0 0 526,-11 0-526,-2 0 0,-4 0 0,1 0 0,-1 0 0,-5 0 0,0 0 0,4 0 0,-2 0 0,-2 7 0,-4 2 0,-23 0 0,-4-1 0,-31-8 0,-11 0 0,-23 0-955,-10 0 955,41 0 0,0 0 0,3 0 0,0 0 0,-7-3 0,-1-1 0,8 4 0,0-1 0,-8-5 0,1-1-250,-18 6 250,25-5 0,1 0 0,-9 4 0,-24-4 0,15 1 0,8 4 0,0-4 0,14 5 0,2 0 0,11 0 943,1 0-943,11 0 262,-4 0-262,9 0 0,-4 0 0,6 0 0,-1 0 0,0 0 0,0 0 0,0 0 0,0 0 0,0 0 0,1 0 0,-1-4 0,-8-1 0,6 0 0,-6 0 0,8 1 0,1 3 0,-1-7 0,0 7 0,0-3 0,-5 4 0,4-4 0,-4 3 0,5-7 0,1 7 0,-1-7 0,0 7 0,4-6 0,-3 6 0,4-3 0,-1 0 0,2 3 0,4-2 0,-1 3 0,1-4 0,4-4 0,30 2 0,6-1 0,29 7 0,1 0 0,2 0 0,15 0 0,1 0-808,15-6 808,-42 2 0,1 0 0,3-2 0,2-2 0,3-2 0,1 0 0,5 2 0,-1 0 0,-3-2 0,0 0 0,3 3 0,0 0 0,-3 0 0,-2 0 0,-3 0 0,-2 0 0,35-1 0,-41 2 0,-2 1-94,19 3 94,26-9 0,-21 9 0,-2-3 0,-9 5 0,-6 0 0,-1 0 0,-6-5 803,-1 4-803,-6-4 99,-6 5-99,4 0 0,-10 0 0,11 0 0,-11-4 0,10 3 0,-4-8 0,0 4 0,4-1 0,-4-3 0,6 3 0,18-9 0,-14 3 0,14-3 0,-18 10 0,-1-5 0,1 9 0,0-8 0,-1 8 0,-5-4 0,4 5 0,-9-4 0,9 3 0,-10-4 0,5 5 0,0 0 0,-5-4 0,5 3 0,-6-8 0,0 8 0,0-3 0,-5 0 0,4 3 0,9-7 0,-10 3 0,14-1 0,-17 2 0,0 4 0,-1 0 0,0-4 0,-4 3 0,4-4 0,-5 5 0,0 0 0,0 0 0,0 0 0,0 0 0,0 0 0,0 0 0,-4 0 0,3 0 0,-8 0 0,8 0 0,-8 0 0,4 0 0,-5 0 0,1 0 0,3 0 0,-3 0 0,-1 8 0,-4 1 0,-8 13 0,-17 3 0,-14 13 0,-19 10 0,-7 7 0,-7 2-533,-2 4 533,-5-10 0,2-2 0,-1 0 0,-5-17 0,5 9 0,9-17 0,4 4 0,5-12 0,-1 5 0,1-8 0,9 2 0,11-5 533,6 0-533,7-5 0,10-1 0,0-4 0,3 0 0,-8 0 0,-3 0 0,-8-4 0,0-2 0,-6-4 0,-8-8 0,-1 5 0,0-6 0,10 9 0,-1 0 0,10 1 0,-14 3 0,13-2 0,-8 2 0,10-3 0,-4-1 0,9 5 0,1-3 0,1 7 0,7-2 0,-2 3 0,4 0 0,-5 0 0,4 0 0,-4 0 0,5 0 0,0 0 0,-4 0 0,3 0 0,-7 0 0,6 0 0,-2 0 0,-1 0 0,-5 0 0,-6 0 0,0 0 0,-10 0 0,9 0 0,-15 0 0,4 0 0,-5 0 0,-1 0 0,6 0 0,-10 0 0,14 0 0,-9 0 0,7 0 0,3 0 0,-9-5 0,10-1 0,-10-9 0,10 5 0,-11-5 0,11 5 0,-4 0 0,10 0 0,-4 1 0,4-1 0,-5 1 0,0-1 0,-12-5 0,4-2 0,-12-10 0,6 0 0,5 0 0,-4-5 0,4 5 0,-5-1 0,1 1 0,6 7 0,6 1 0,7 0 0,5 1 0,0-5 0,4 4 0,0-9 0,5 4 0,3-5 0,2 0 0,4 0 0,0 5 0,0 1 0,0 5 0,0 0 0,0-8 0,9 1 0,1-8 0,15 3 0,2-6 0,-2 9 0,7-15 0,-6 16 0,6-11 0,-1 6 0,-5 0 0,3 6 0,-4-4 0,0 9 0,-1-4 0,-11 10 0,4 1 0,-7 9 0,2-4 0,-3 7 0,-5 12 0,0-4 0,-4 12 0,0-10 0,0 3 0,0 2 0,0 4 0,0 4 0,0 8 0,-4 0 0,-2 10 0,-4-9 0,-5 9 0,4-10 0,-3 5 0,4-1 0,1-8 0,-6 7 0,5-9 0,-4 5 0,5 0 0,3-5 0,-2 4 0,3-9 0,-1 4 0,2-6 0,1-3 0,2 3 0,-3-8 0,4 4 0,-4-44 0,2 26 0,-2-30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2.311"/>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8:55.263"/>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1T09:39:02.037"/>
    </inkml:context>
    <inkml:brush xml:id="br0">
      <inkml:brushProperty name="width" value="0.5" units="cm"/>
      <inkml:brushProperty name="height" value="1" units="cm"/>
      <inkml:brushProperty name="color" value="#FFFFFF"/>
      <inkml:brushProperty name="tip" value="rectangle"/>
      <inkml:brushProperty name="rasterOp" value="maskPen"/>
    </inkml:brush>
  </inkml:definitions>
  <inkml:trace contextRef="#ctx0" brushRef="#br0">1 1 16383,'0'0'0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54D82A7E-C706-674F-8237-3358336D2279}" type="datetimeFigureOut">
              <a:rPr lang="fr-FR" smtClean="0"/>
              <a:t>02/09/2026</a:t>
            </a:fld>
            <a:endParaRPr lang="fr-FR"/>
          </a:p>
        </p:txBody>
      </p:sp>
      <p:sp>
        <p:nvSpPr>
          <p:cNvPr id="4" name="Espace réservé de l'image des diapositives 3"/>
          <p:cNvSpPr>
            <a:spLocks noGrp="1" noRot="1" noChangeAspect="1"/>
          </p:cNvSpPr>
          <p:nvPr>
            <p:ph type="sldImg" idx="2"/>
          </p:nvPr>
        </p:nvSpPr>
        <p:spPr>
          <a:xfrm>
            <a:off x="1374775" y="1336675"/>
            <a:ext cx="4810125" cy="360838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3B0198B3-0551-B743-9995-1F3773C0B552}" type="slidenum">
              <a:rPr lang="fr-FR" smtClean="0"/>
              <a:t>‹N°›</a:t>
            </a:fld>
            <a:endParaRPr lang="fr-FR"/>
          </a:p>
        </p:txBody>
      </p:sp>
    </p:spTree>
    <p:extLst>
      <p:ext uri="{BB962C8B-B14F-4D97-AF65-F5344CB8AC3E}">
        <p14:creationId xmlns:p14="http://schemas.microsoft.com/office/powerpoint/2010/main" val="1891317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a:t>
            </a:fld>
            <a:endParaRPr lang="fr-FR"/>
          </a:p>
        </p:txBody>
      </p:sp>
    </p:spTree>
    <p:extLst>
      <p:ext uri="{BB962C8B-B14F-4D97-AF65-F5344CB8AC3E}">
        <p14:creationId xmlns:p14="http://schemas.microsoft.com/office/powerpoint/2010/main" val="3791713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2</a:t>
            </a:fld>
            <a:endParaRPr lang="fr-FR"/>
          </a:p>
        </p:txBody>
      </p:sp>
    </p:spTree>
    <p:extLst>
      <p:ext uri="{BB962C8B-B14F-4D97-AF65-F5344CB8AC3E}">
        <p14:creationId xmlns:p14="http://schemas.microsoft.com/office/powerpoint/2010/main" val="604483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3</a:t>
            </a:fld>
            <a:endParaRPr lang="fr-FR"/>
          </a:p>
        </p:txBody>
      </p:sp>
    </p:spTree>
    <p:extLst>
      <p:ext uri="{BB962C8B-B14F-4D97-AF65-F5344CB8AC3E}">
        <p14:creationId xmlns:p14="http://schemas.microsoft.com/office/powerpoint/2010/main" val="785826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4</a:t>
            </a:fld>
            <a:endParaRPr lang="fr-FR"/>
          </a:p>
        </p:txBody>
      </p:sp>
    </p:spTree>
    <p:extLst>
      <p:ext uri="{BB962C8B-B14F-4D97-AF65-F5344CB8AC3E}">
        <p14:creationId xmlns:p14="http://schemas.microsoft.com/office/powerpoint/2010/main" val="1003304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5</a:t>
            </a:fld>
            <a:endParaRPr lang="fr-FR"/>
          </a:p>
        </p:txBody>
      </p:sp>
    </p:spTree>
    <p:extLst>
      <p:ext uri="{BB962C8B-B14F-4D97-AF65-F5344CB8AC3E}">
        <p14:creationId xmlns:p14="http://schemas.microsoft.com/office/powerpoint/2010/main" val="270585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6</a:t>
            </a:fld>
            <a:endParaRPr lang="fr-FR"/>
          </a:p>
        </p:txBody>
      </p:sp>
    </p:spTree>
    <p:extLst>
      <p:ext uri="{BB962C8B-B14F-4D97-AF65-F5344CB8AC3E}">
        <p14:creationId xmlns:p14="http://schemas.microsoft.com/office/powerpoint/2010/main" val="977221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7</a:t>
            </a:fld>
            <a:endParaRPr lang="fr-FR"/>
          </a:p>
        </p:txBody>
      </p:sp>
    </p:spTree>
    <p:extLst>
      <p:ext uri="{BB962C8B-B14F-4D97-AF65-F5344CB8AC3E}">
        <p14:creationId xmlns:p14="http://schemas.microsoft.com/office/powerpoint/2010/main" val="1339180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8</a:t>
            </a:fld>
            <a:endParaRPr lang="fr-FR"/>
          </a:p>
        </p:txBody>
      </p:sp>
    </p:spTree>
    <p:extLst>
      <p:ext uri="{BB962C8B-B14F-4D97-AF65-F5344CB8AC3E}">
        <p14:creationId xmlns:p14="http://schemas.microsoft.com/office/powerpoint/2010/main" val="2665460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9</a:t>
            </a:fld>
            <a:endParaRPr lang="fr-FR"/>
          </a:p>
        </p:txBody>
      </p:sp>
    </p:spTree>
    <p:extLst>
      <p:ext uri="{BB962C8B-B14F-4D97-AF65-F5344CB8AC3E}">
        <p14:creationId xmlns:p14="http://schemas.microsoft.com/office/powerpoint/2010/main" val="234393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10</a:t>
            </a:fld>
            <a:endParaRPr lang="fr-FR"/>
          </a:p>
        </p:txBody>
      </p:sp>
    </p:spTree>
    <p:extLst>
      <p:ext uri="{BB962C8B-B14F-4D97-AF65-F5344CB8AC3E}">
        <p14:creationId xmlns:p14="http://schemas.microsoft.com/office/powerpoint/2010/main" val="644445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11</a:t>
            </a:fld>
            <a:endParaRPr lang="fr-FR"/>
          </a:p>
        </p:txBody>
      </p:sp>
    </p:spTree>
    <p:extLst>
      <p:ext uri="{BB962C8B-B14F-4D97-AF65-F5344CB8AC3E}">
        <p14:creationId xmlns:p14="http://schemas.microsoft.com/office/powerpoint/2010/main" val="76940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12</a:t>
            </a:fld>
            <a:endParaRPr lang="fr-FR"/>
          </a:p>
        </p:txBody>
      </p:sp>
    </p:spTree>
    <p:extLst>
      <p:ext uri="{BB962C8B-B14F-4D97-AF65-F5344CB8AC3E}">
        <p14:creationId xmlns:p14="http://schemas.microsoft.com/office/powerpoint/2010/main" val="316818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13</a:t>
            </a:fld>
            <a:endParaRPr lang="fr-FR"/>
          </a:p>
        </p:txBody>
      </p:sp>
    </p:spTree>
    <p:extLst>
      <p:ext uri="{BB962C8B-B14F-4D97-AF65-F5344CB8AC3E}">
        <p14:creationId xmlns:p14="http://schemas.microsoft.com/office/powerpoint/2010/main" val="2598457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14</a:t>
            </a:fld>
            <a:endParaRPr lang="fr-FR"/>
          </a:p>
        </p:txBody>
      </p:sp>
    </p:spTree>
    <p:extLst>
      <p:ext uri="{BB962C8B-B14F-4D97-AF65-F5344CB8AC3E}">
        <p14:creationId xmlns:p14="http://schemas.microsoft.com/office/powerpoint/2010/main" val="3778701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15</a:t>
            </a:fld>
            <a:endParaRPr lang="fr-FR"/>
          </a:p>
        </p:txBody>
      </p:sp>
    </p:spTree>
    <p:extLst>
      <p:ext uri="{BB962C8B-B14F-4D97-AF65-F5344CB8AC3E}">
        <p14:creationId xmlns:p14="http://schemas.microsoft.com/office/powerpoint/2010/main" val="3501300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16</a:t>
            </a:fld>
            <a:endParaRPr lang="fr-FR"/>
          </a:p>
        </p:txBody>
      </p:sp>
    </p:spTree>
    <p:extLst>
      <p:ext uri="{BB962C8B-B14F-4D97-AF65-F5344CB8AC3E}">
        <p14:creationId xmlns:p14="http://schemas.microsoft.com/office/powerpoint/2010/main" val="2270719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17</a:t>
            </a:fld>
            <a:endParaRPr lang="fr-FR"/>
          </a:p>
        </p:txBody>
      </p:sp>
    </p:spTree>
    <p:extLst>
      <p:ext uri="{BB962C8B-B14F-4D97-AF65-F5344CB8AC3E}">
        <p14:creationId xmlns:p14="http://schemas.microsoft.com/office/powerpoint/2010/main" val="27988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B0198B3-0551-B743-9995-1F3773C0B552}" type="slidenum">
              <a:rPr lang="fr-FR" smtClean="0"/>
              <a:t>18</a:t>
            </a:fld>
            <a:endParaRPr lang="fr-FR"/>
          </a:p>
        </p:txBody>
      </p:sp>
    </p:spTree>
    <p:extLst>
      <p:ext uri="{BB962C8B-B14F-4D97-AF65-F5344CB8AC3E}">
        <p14:creationId xmlns:p14="http://schemas.microsoft.com/office/powerpoint/2010/main" val="149282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C9F25A7-E028-4EA2-8928-F7F59BF71F18}" type="datetimeFigureOut">
              <a:rPr lang="fr-FR" smtClean="0"/>
              <a:t>02/09/2026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185637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C9F25A7-E028-4EA2-8928-F7F59BF71F18}" type="datetimeFigureOut">
              <a:rPr lang="fr-FR" smtClean="0"/>
              <a:t>02/09/2026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411099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C9F25A7-E028-4EA2-8928-F7F59BF71F18}" type="datetimeFigureOut">
              <a:rPr lang="fr-FR" smtClean="0"/>
              <a:t>02/09/2026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3523397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C9F25A7-E028-4EA2-8928-F7F59BF71F18}" type="datetimeFigureOut">
              <a:rPr lang="fr-FR" smtClean="0"/>
              <a:t>02/09/2026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3145266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C9F25A7-E028-4EA2-8928-F7F59BF71F18}" type="datetimeFigureOut">
              <a:rPr lang="fr-FR" smtClean="0"/>
              <a:t>02/09/2026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1932790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C9F25A7-E028-4EA2-8928-F7F59BF71F18}" type="datetimeFigureOut">
              <a:rPr lang="fr-FR" smtClean="0"/>
              <a:t>02/09/2026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2561805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F25A7-E028-4EA2-8928-F7F59BF71F18}" type="datetimeFigureOut">
              <a:rPr lang="fr-FR" smtClean="0"/>
              <a:t>02/09/2026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907294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C9F25A7-E028-4EA2-8928-F7F59BF71F18}" type="datetimeFigureOut">
              <a:rPr lang="fr-FR" smtClean="0"/>
              <a:t>02/09/2026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3153026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C9F25A7-E028-4EA2-8928-F7F59BF71F18}" type="datetimeFigureOut">
              <a:rPr lang="fr-FR" smtClean="0"/>
              <a:t>02/09/2026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523742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C9F25A7-E028-4EA2-8928-F7F59BF71F18}" type="datetimeFigureOut">
              <a:rPr lang="fr-FR" smtClean="0"/>
              <a:t>02/09/2026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3408915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C9F25A7-E028-4EA2-8928-F7F59BF71F18}" type="datetimeFigureOut">
              <a:rPr lang="fr-FR" smtClean="0"/>
              <a:t>02/09/2026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66E0CA3-7FC0-40EB-8E67-B7E16491EB0A}" type="slidenum">
              <a:rPr lang="fr-FR" smtClean="0"/>
              <a:t>‹N°›</a:t>
            </a:fld>
            <a:endParaRPr lang="fr-FR"/>
          </a:p>
        </p:txBody>
      </p:sp>
    </p:spTree>
    <p:extLst>
      <p:ext uri="{BB962C8B-B14F-4D97-AF65-F5344CB8AC3E}">
        <p14:creationId xmlns:p14="http://schemas.microsoft.com/office/powerpoint/2010/main" val="1583125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eux contenus">
    <p:spTree>
      <p:nvGrpSpPr>
        <p:cNvPr id="1" name=""/>
        <p:cNvGrpSpPr/>
        <p:nvPr/>
      </p:nvGrpSpPr>
      <p:grpSpPr>
        <a:xfrm>
          <a:off x="0" y="0"/>
          <a:ext cx="0" cy="0"/>
          <a:chOff x="0" y="0"/>
          <a:chExt cx="0" cy="0"/>
        </a:xfrm>
      </p:grpSpPr>
      <p:sp>
        <p:nvSpPr>
          <p:cNvPr id="20" name="Titre 1">
            <a:extLst>
              <a:ext uri="{FF2B5EF4-FFF2-40B4-BE49-F238E27FC236}">
                <a16:creationId xmlns:a16="http://schemas.microsoft.com/office/drawing/2014/main" id="{C49B4ED9-97AD-4071-9A2A-D9F0BB6D3F63}"/>
              </a:ext>
            </a:extLst>
          </p:cNvPr>
          <p:cNvSpPr>
            <a:spLocks noGrp="1"/>
          </p:cNvSpPr>
          <p:nvPr>
            <p:ph type="ctrTitle" hasCustomPrompt="1"/>
          </p:nvPr>
        </p:nvSpPr>
        <p:spPr>
          <a:xfrm>
            <a:off x="1381125" y="261989"/>
            <a:ext cx="6429375" cy="400200"/>
          </a:xfrm>
          <a:prstGeom prst="rect">
            <a:avLst/>
          </a:prstGeom>
          <a:noFill/>
          <a:ln>
            <a:noFill/>
          </a:ln>
        </p:spPr>
        <p:txBody>
          <a:bodyPr>
            <a:normAutofit fontScale="90000"/>
          </a:bodyPr>
          <a:lstStyle>
            <a:lvl1pPr>
              <a:defRPr/>
            </a:lvl1pPr>
          </a:lstStyle>
          <a:p>
            <a:pPr algn="l"/>
            <a:r>
              <a:rPr lang="fr-FR" sz="2800" dirty="0">
                <a:solidFill>
                  <a:schemeClr val="accent5">
                    <a:lumMod val="50000"/>
                  </a:schemeClr>
                </a:solidFill>
                <a:latin typeface="Barlow SemiBold" panose="00000700000000000000" pitchFamily="50" charset="0"/>
              </a:rPr>
              <a:t>titre</a:t>
            </a:r>
          </a:p>
        </p:txBody>
      </p:sp>
      <p:pic>
        <p:nvPicPr>
          <p:cNvPr id="21" name="Image 20" descr="Une image contenant dessin&#10;&#10;Description générée automatiquement">
            <a:extLst>
              <a:ext uri="{FF2B5EF4-FFF2-40B4-BE49-F238E27FC236}">
                <a16:creationId xmlns:a16="http://schemas.microsoft.com/office/drawing/2014/main" id="{2ADF6F07-E096-47B4-BD71-F502281CD0D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56363" y="178325"/>
            <a:ext cx="1020845" cy="479287"/>
          </a:xfrm>
          <a:prstGeom prst="rect">
            <a:avLst/>
          </a:prstGeom>
        </p:spPr>
      </p:pic>
      <p:pic>
        <p:nvPicPr>
          <p:cNvPr id="22" name="Image 21" descr="Une image contenant dessin, horloge&#10;&#10;Description générée automatiquement">
            <a:extLst>
              <a:ext uri="{FF2B5EF4-FFF2-40B4-BE49-F238E27FC236}">
                <a16:creationId xmlns:a16="http://schemas.microsoft.com/office/drawing/2014/main" id="{BDA64303-F401-40F2-B751-03E04EA61F2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23" name="Sous-titre 7">
            <a:extLst>
              <a:ext uri="{FF2B5EF4-FFF2-40B4-BE49-F238E27FC236}">
                <a16:creationId xmlns:a16="http://schemas.microsoft.com/office/drawing/2014/main" id="{3FAECA65-1335-4D2C-ADB1-5DF482F0ADC8}"/>
              </a:ext>
            </a:extLst>
          </p:cNvPr>
          <p:cNvSpPr>
            <a:spLocks noGrp="1"/>
          </p:cNvSpPr>
          <p:nvPr>
            <p:ph type="subTitle" idx="1"/>
          </p:nvPr>
        </p:nvSpPr>
        <p:spPr>
          <a:xfrm>
            <a:off x="1510494" y="746505"/>
            <a:ext cx="7366714" cy="5979047"/>
          </a:xfrm>
          <a:prstGeom prst="rect">
            <a:avLst/>
          </a:prstGeom>
        </p:spPr>
        <p:txBody>
          <a:bodyPr>
            <a:noAutofit/>
          </a:bodyPr>
          <a:lstStyle>
            <a:lvl1pPr marL="0" indent="0">
              <a:buNone/>
              <a:defRPr/>
            </a:lvl1pPr>
            <a:lvl2pPr>
              <a:defRPr lang="fr-FR" sz="1800" kern="1200" dirty="0">
                <a:solidFill>
                  <a:srgbClr val="002060"/>
                </a:solidFill>
                <a:latin typeface="Calibri" panose="020F0502020204030204" pitchFamily="34" charset="0"/>
                <a:ea typeface="+mn-ea"/>
                <a:cs typeface="Calibri" panose="020F0502020204030204" pitchFamily="34" charset="0"/>
              </a:defRPr>
            </a:lvl2pPr>
          </a:lstStyle>
          <a:p>
            <a:pPr marL="631825" lvl="1" indent="-342900" algn="l" defTabSz="914400" rtl="0" eaLnBrk="1" latinLnBrk="0" hangingPunct="1">
              <a:lnSpc>
                <a:spcPct val="150000"/>
              </a:lnSpc>
              <a:spcBef>
                <a:spcPts val="500"/>
              </a:spcBef>
              <a:spcAft>
                <a:spcPts val="0"/>
              </a:spcAft>
              <a:buFont typeface="Wingdings" panose="05000000000000000000" pitchFamily="2" charset="2"/>
              <a:buChar char="§"/>
            </a:pPr>
            <a:endParaRPr lang="fr-FR" sz="1800" dirty="0">
              <a:solidFill>
                <a:srgbClr val="002060"/>
              </a:solidFill>
              <a:latin typeface="Calibri" panose="020F0502020204030204" pitchFamily="34" charset="0"/>
              <a:cs typeface="Calibri" panose="020F0502020204030204" pitchFamily="34" charset="0"/>
            </a:endParaRPr>
          </a:p>
          <a:p>
            <a:pPr marL="631825" lvl="1" indent="-342900" algn="l" defTabSz="914400" rtl="0" eaLnBrk="1" latinLnBrk="0" hangingPunct="1">
              <a:lnSpc>
                <a:spcPct val="150000"/>
              </a:lnSpc>
              <a:spcBef>
                <a:spcPts val="500"/>
              </a:spcBef>
              <a:spcAft>
                <a:spcPts val="0"/>
              </a:spcAft>
              <a:buFont typeface="Wingdings" panose="05000000000000000000" pitchFamily="2" charset="2"/>
              <a:buChar char="§"/>
            </a:pPr>
            <a:endParaRPr lang="fr-FR" sz="1800" dirty="0">
              <a:solidFill>
                <a:schemeClr val="tx1">
                  <a:lumMod val="85000"/>
                  <a:lumOff val="15000"/>
                </a:schemeClr>
              </a:solidFill>
              <a:latin typeface="Barlow" panose="00000500000000000000" pitchFamily="50" charset="0"/>
            </a:endParaRPr>
          </a:p>
        </p:txBody>
      </p:sp>
      <p:sp>
        <p:nvSpPr>
          <p:cNvPr id="24" name="Forme libre : forme 9">
            <a:extLst>
              <a:ext uri="{FF2B5EF4-FFF2-40B4-BE49-F238E27FC236}">
                <a16:creationId xmlns:a16="http://schemas.microsoft.com/office/drawing/2014/main" id="{7D91035E-6848-4F41-9C8C-A20EA64BD4F1}"/>
              </a:ext>
            </a:extLst>
          </p:cNvPr>
          <p:cNvSpPr/>
          <p:nvPr userDrawn="1"/>
        </p:nvSpPr>
        <p:spPr>
          <a:xfrm rot="10800000" flipH="1">
            <a:off x="1905000" y="6215246"/>
            <a:ext cx="7239000" cy="653640"/>
          </a:xfrm>
          <a:custGeom>
            <a:avLst/>
            <a:gdLst>
              <a:gd name="connsiteX0" fmla="*/ 0 w 1066800"/>
              <a:gd name="connsiteY0" fmla="*/ 9525 h 723900"/>
              <a:gd name="connsiteX1" fmla="*/ 1066800 w 1066800"/>
              <a:gd name="connsiteY1" fmla="*/ 723900 h 723900"/>
              <a:gd name="connsiteX2" fmla="*/ 1066800 w 1066800"/>
              <a:gd name="connsiteY2" fmla="*/ 19050 h 723900"/>
              <a:gd name="connsiteX3" fmla="*/ 1066800 w 1066800"/>
              <a:gd name="connsiteY3" fmla="*/ 0 h 723900"/>
              <a:gd name="connsiteX4" fmla="*/ 0 w 1066800"/>
              <a:gd name="connsiteY4" fmla="*/ 9525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800" h="723900">
                <a:moveTo>
                  <a:pt x="0" y="9525"/>
                </a:moveTo>
                <a:lnTo>
                  <a:pt x="1066800" y="723900"/>
                </a:lnTo>
                <a:lnTo>
                  <a:pt x="1066800" y="19050"/>
                </a:lnTo>
                <a:lnTo>
                  <a:pt x="1066800" y="0"/>
                </a:lnTo>
                <a:lnTo>
                  <a:pt x="0" y="9525"/>
                </a:lnTo>
                <a:close/>
              </a:path>
            </a:pathLst>
          </a:custGeom>
          <a:solidFill>
            <a:srgbClr val="1953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orme libre : forme 11">
            <a:extLst>
              <a:ext uri="{FF2B5EF4-FFF2-40B4-BE49-F238E27FC236}">
                <a16:creationId xmlns:a16="http://schemas.microsoft.com/office/drawing/2014/main" id="{1F5D67FA-C318-48CE-A726-109B3EED7B49}"/>
              </a:ext>
            </a:extLst>
          </p:cNvPr>
          <p:cNvSpPr/>
          <p:nvPr userDrawn="1"/>
        </p:nvSpPr>
        <p:spPr>
          <a:xfrm>
            <a:off x="-681" y="-9525"/>
            <a:ext cx="2087807" cy="6867525"/>
          </a:xfrm>
          <a:custGeom>
            <a:avLst/>
            <a:gdLst>
              <a:gd name="connsiteX0" fmla="*/ 0 w 3314700"/>
              <a:gd name="connsiteY0" fmla="*/ 0 h 6883400"/>
              <a:gd name="connsiteX1" fmla="*/ 0 w 3314700"/>
              <a:gd name="connsiteY1" fmla="*/ 6883400 h 6883400"/>
              <a:gd name="connsiteX2" fmla="*/ 3314700 w 3314700"/>
              <a:gd name="connsiteY2" fmla="*/ 6870700 h 6883400"/>
              <a:gd name="connsiteX3" fmla="*/ 1854200 w 3314700"/>
              <a:gd name="connsiteY3" fmla="*/ 12700 h 6883400"/>
              <a:gd name="connsiteX4" fmla="*/ 0 w 3314700"/>
              <a:gd name="connsiteY4" fmla="*/ 0 h 6883400"/>
              <a:gd name="connsiteX0" fmla="*/ 0 w 3314700"/>
              <a:gd name="connsiteY0" fmla="*/ 0 h 6883400"/>
              <a:gd name="connsiteX1" fmla="*/ 0 w 3314700"/>
              <a:gd name="connsiteY1" fmla="*/ 6883400 h 6883400"/>
              <a:gd name="connsiteX2" fmla="*/ 3314700 w 3314700"/>
              <a:gd name="connsiteY2" fmla="*/ 6870700 h 6883400"/>
              <a:gd name="connsiteX3" fmla="*/ 1515546 w 3314700"/>
              <a:gd name="connsiteY3" fmla="*/ 3175 h 6883400"/>
              <a:gd name="connsiteX4" fmla="*/ 0 w 3314700"/>
              <a:gd name="connsiteY4" fmla="*/ 0 h 6883400"/>
              <a:gd name="connsiteX0" fmla="*/ 1077534 w 3314700"/>
              <a:gd name="connsiteY0" fmla="*/ 0 h 6892925"/>
              <a:gd name="connsiteX1" fmla="*/ 0 w 3314700"/>
              <a:gd name="connsiteY1" fmla="*/ 6892925 h 6892925"/>
              <a:gd name="connsiteX2" fmla="*/ 3314700 w 3314700"/>
              <a:gd name="connsiteY2" fmla="*/ 6880225 h 6892925"/>
              <a:gd name="connsiteX3" fmla="*/ 1515546 w 3314700"/>
              <a:gd name="connsiteY3" fmla="*/ 12700 h 6892925"/>
              <a:gd name="connsiteX4" fmla="*/ 1077534 w 3314700"/>
              <a:gd name="connsiteY4" fmla="*/ 0 h 6892925"/>
              <a:gd name="connsiteX0" fmla="*/ 51311 w 2288477"/>
              <a:gd name="connsiteY0" fmla="*/ 0 h 6883400"/>
              <a:gd name="connsiteX1" fmla="*/ 0 w 2288477"/>
              <a:gd name="connsiteY1" fmla="*/ 6883400 h 6883400"/>
              <a:gd name="connsiteX2" fmla="*/ 2288477 w 2288477"/>
              <a:gd name="connsiteY2" fmla="*/ 6880225 h 6883400"/>
              <a:gd name="connsiteX3" fmla="*/ 489323 w 2288477"/>
              <a:gd name="connsiteY3" fmla="*/ 12700 h 6883400"/>
              <a:gd name="connsiteX4" fmla="*/ 51311 w 2288477"/>
              <a:gd name="connsiteY4" fmla="*/ 0 h 6883400"/>
              <a:gd name="connsiteX0" fmla="*/ 0 w 2237166"/>
              <a:gd name="connsiteY0" fmla="*/ 0 h 6883400"/>
              <a:gd name="connsiteX1" fmla="*/ 20525 w 2237166"/>
              <a:gd name="connsiteY1" fmla="*/ 6883400 h 6883400"/>
              <a:gd name="connsiteX2" fmla="*/ 2237166 w 2237166"/>
              <a:gd name="connsiteY2" fmla="*/ 6880225 h 6883400"/>
              <a:gd name="connsiteX3" fmla="*/ 438012 w 2237166"/>
              <a:gd name="connsiteY3" fmla="*/ 12700 h 6883400"/>
              <a:gd name="connsiteX4" fmla="*/ 0 w 2237166"/>
              <a:gd name="connsiteY4" fmla="*/ 0 h 6883400"/>
              <a:gd name="connsiteX0" fmla="*/ 11504 w 2248670"/>
              <a:gd name="connsiteY0" fmla="*/ 0 h 6880225"/>
              <a:gd name="connsiteX1" fmla="*/ 1242 w 2248670"/>
              <a:gd name="connsiteY1" fmla="*/ 6873875 h 6880225"/>
              <a:gd name="connsiteX2" fmla="*/ 2248670 w 2248670"/>
              <a:gd name="connsiteY2" fmla="*/ 6880225 h 6880225"/>
              <a:gd name="connsiteX3" fmla="*/ 449516 w 2248670"/>
              <a:gd name="connsiteY3" fmla="*/ 12700 h 6880225"/>
              <a:gd name="connsiteX4" fmla="*/ 11504 w 2248670"/>
              <a:gd name="connsiteY4" fmla="*/ 0 h 6880225"/>
              <a:gd name="connsiteX0" fmla="*/ 11505 w 2248671"/>
              <a:gd name="connsiteY0" fmla="*/ 0 h 6880225"/>
              <a:gd name="connsiteX1" fmla="*/ 1243 w 2248671"/>
              <a:gd name="connsiteY1" fmla="*/ 6873875 h 6880225"/>
              <a:gd name="connsiteX2" fmla="*/ 2248671 w 2248671"/>
              <a:gd name="connsiteY2" fmla="*/ 6880225 h 6880225"/>
              <a:gd name="connsiteX3" fmla="*/ 449517 w 2248671"/>
              <a:gd name="connsiteY3" fmla="*/ 12700 h 6880225"/>
              <a:gd name="connsiteX4" fmla="*/ 11505 w 2248671"/>
              <a:gd name="connsiteY4" fmla="*/ 0 h 6880225"/>
              <a:gd name="connsiteX0" fmla="*/ 1974 w 2249403"/>
              <a:gd name="connsiteY0" fmla="*/ 6350 h 6867525"/>
              <a:gd name="connsiteX1" fmla="*/ 1975 w 2249403"/>
              <a:gd name="connsiteY1" fmla="*/ 6861175 h 6867525"/>
              <a:gd name="connsiteX2" fmla="*/ 2249403 w 2249403"/>
              <a:gd name="connsiteY2" fmla="*/ 6867525 h 6867525"/>
              <a:gd name="connsiteX3" fmla="*/ 450249 w 2249403"/>
              <a:gd name="connsiteY3" fmla="*/ 0 h 6867525"/>
              <a:gd name="connsiteX4" fmla="*/ 1974 w 2249403"/>
              <a:gd name="connsiteY4" fmla="*/ 635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9403" h="6867525">
                <a:moveTo>
                  <a:pt x="1974" y="6350"/>
                </a:moveTo>
                <a:cubicBezTo>
                  <a:pt x="8816" y="2300817"/>
                  <a:pt x="-4867" y="4566708"/>
                  <a:pt x="1975" y="6861175"/>
                </a:cubicBezTo>
                <a:lnTo>
                  <a:pt x="2249403" y="6867525"/>
                </a:lnTo>
                <a:lnTo>
                  <a:pt x="450249" y="0"/>
                </a:lnTo>
                <a:lnTo>
                  <a:pt x="1974" y="6350"/>
                </a:lnTo>
                <a:close/>
              </a:path>
            </a:pathLst>
          </a:custGeom>
          <a:solidFill>
            <a:srgbClr val="3486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spTree>
    <p:extLst>
      <p:ext uri="{BB962C8B-B14F-4D97-AF65-F5344CB8AC3E}">
        <p14:creationId xmlns:p14="http://schemas.microsoft.com/office/powerpoint/2010/main" val="4174558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F25A7-E028-4EA2-8928-F7F59BF71F18}" type="datetimeFigureOut">
              <a:rPr lang="fr-FR" smtClean="0"/>
              <a:t>02/09/2026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6E0CA3-7FC0-40EB-8E67-B7E16491EB0A}" type="slidenum">
              <a:rPr lang="fr-FR" smtClean="0"/>
              <a:t>‹N°›</a:t>
            </a:fld>
            <a:endParaRPr lang="fr-FR"/>
          </a:p>
        </p:txBody>
      </p:sp>
    </p:spTree>
    <p:extLst>
      <p:ext uri="{BB962C8B-B14F-4D97-AF65-F5344CB8AC3E}">
        <p14:creationId xmlns:p14="http://schemas.microsoft.com/office/powerpoint/2010/main" val="29048913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4.sv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3.png"/><Relationship Id="rId2" Type="http://schemas.openxmlformats.org/officeDocument/2006/relationships/notesSlide" Target="../notesSlides/notesSlide1.xml"/><Relationship Id="rId16"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6.xml"/><Relationship Id="rId5" Type="http://schemas.openxmlformats.org/officeDocument/2006/relationships/customXml" Target="../ink/ink2.xml"/><Relationship Id="rId15" Type="http://schemas.openxmlformats.org/officeDocument/2006/relationships/image" Target="../media/image2.png"/><Relationship Id="rId10" Type="http://schemas.openxmlformats.org/officeDocument/2006/relationships/customXml" Target="../ink/ink5.xml"/><Relationship Id="rId4" Type="http://schemas.openxmlformats.org/officeDocument/2006/relationships/image" Target="../media/image4.png"/><Relationship Id="rId9" Type="http://schemas.openxmlformats.org/officeDocument/2006/relationships/customXml" Target="../ink/ink4.xml"/><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0.png"/><Relationship Id="rId3" Type="http://schemas.openxmlformats.org/officeDocument/2006/relationships/customXml" Target="../ink/ink7.xml"/><Relationship Id="rId7" Type="http://schemas.openxmlformats.org/officeDocument/2006/relationships/customXml" Target="../ink/ink9.xml"/><Relationship Id="rId12"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emf"/><Relationship Id="rId11" Type="http://schemas.openxmlformats.org/officeDocument/2006/relationships/customXml" Target="../ink/ink12.xml"/><Relationship Id="rId5" Type="http://schemas.openxmlformats.org/officeDocument/2006/relationships/customXml" Target="../ink/ink8.xml"/><Relationship Id="rId15" Type="http://schemas.openxmlformats.org/officeDocument/2006/relationships/image" Target="../media/image2.png"/><Relationship Id="rId10" Type="http://schemas.openxmlformats.org/officeDocument/2006/relationships/customXml" Target="../ink/ink11.xml"/><Relationship Id="rId4" Type="http://schemas.openxmlformats.org/officeDocument/2006/relationships/image" Target="../media/image4.emf"/><Relationship Id="rId9" Type="http://schemas.openxmlformats.org/officeDocument/2006/relationships/customXml" Target="../ink/ink10.xml"/><Relationship Id="rId1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13.xml"/><Relationship Id="rId7" Type="http://schemas.openxmlformats.org/officeDocument/2006/relationships/customXml" Target="../ink/ink15.xml"/><Relationship Id="rId12" Type="http://schemas.openxmlformats.org/officeDocument/2006/relationships/image" Target="../media/image5.png"/><Relationship Id="rId17" Type="http://schemas.openxmlformats.org/officeDocument/2006/relationships/image" Target="../media/image13.png"/><Relationship Id="rId2" Type="http://schemas.openxmlformats.org/officeDocument/2006/relationships/notesSlide" Target="../notesSlides/notesSlide3.xml"/><Relationship Id="rId16"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18.xml"/><Relationship Id="rId5" Type="http://schemas.openxmlformats.org/officeDocument/2006/relationships/customXml" Target="../ink/ink14.xml"/><Relationship Id="rId15" Type="http://schemas.openxmlformats.org/officeDocument/2006/relationships/image" Target="../media/image3.png"/><Relationship Id="rId10" Type="http://schemas.openxmlformats.org/officeDocument/2006/relationships/customXml" Target="../ink/ink17.xml"/><Relationship Id="rId4" Type="http://schemas.openxmlformats.org/officeDocument/2006/relationships/image" Target="../media/image4.png"/><Relationship Id="rId9" Type="http://schemas.openxmlformats.org/officeDocument/2006/relationships/customXml" Target="../ink/ink16.xml"/><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5.png"/><Relationship Id="rId3" Type="http://schemas.openxmlformats.org/officeDocument/2006/relationships/customXml" Target="../ink/ink19.xml"/><Relationship Id="rId7" Type="http://schemas.openxmlformats.org/officeDocument/2006/relationships/customXml" Target="../ink/ink21.xml"/><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24.xml"/><Relationship Id="rId5" Type="http://schemas.openxmlformats.org/officeDocument/2006/relationships/customXml" Target="../ink/ink20.xml"/><Relationship Id="rId15" Type="http://schemas.openxmlformats.org/officeDocument/2006/relationships/image" Target="../media/image2.png"/><Relationship Id="rId10" Type="http://schemas.openxmlformats.org/officeDocument/2006/relationships/customXml" Target="../ink/ink23.xml"/><Relationship Id="rId4" Type="http://schemas.openxmlformats.org/officeDocument/2006/relationships/image" Target="../media/image4.png"/><Relationship Id="rId9" Type="http://schemas.openxmlformats.org/officeDocument/2006/relationships/customXml" Target="../ink/ink22.xml"/><Relationship Id="rId1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25.xml"/><Relationship Id="rId7" Type="http://schemas.openxmlformats.org/officeDocument/2006/relationships/customXml" Target="../ink/ink27.xml"/><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30.xml"/><Relationship Id="rId5" Type="http://schemas.openxmlformats.org/officeDocument/2006/relationships/customXml" Target="../ink/ink26.xml"/><Relationship Id="rId10" Type="http://schemas.openxmlformats.org/officeDocument/2006/relationships/customXml" Target="../ink/ink29.xml"/><Relationship Id="rId4" Type="http://schemas.openxmlformats.org/officeDocument/2006/relationships/image" Target="../media/image4.png"/><Relationship Id="rId9" Type="http://schemas.openxmlformats.org/officeDocument/2006/relationships/customXml" Target="../ink/ink28.xml"/><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png"/><Relationship Id="rId3" Type="http://schemas.openxmlformats.org/officeDocument/2006/relationships/customXml" Target="../ink/ink31.xml"/><Relationship Id="rId7" Type="http://schemas.openxmlformats.org/officeDocument/2006/relationships/customXml" Target="../ink/ink33.xml"/><Relationship Id="rId12" Type="http://schemas.openxmlformats.org/officeDocument/2006/relationships/hyperlink" Target="https://pfmg2025.aviesan.fr/professionnels/preindications-et-mise-en-place/"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36.xml"/><Relationship Id="rId5" Type="http://schemas.openxmlformats.org/officeDocument/2006/relationships/customXml" Target="../ink/ink32.xml"/><Relationship Id="rId10" Type="http://schemas.openxmlformats.org/officeDocument/2006/relationships/customXml" Target="../ink/ink35.xml"/><Relationship Id="rId4" Type="http://schemas.openxmlformats.org/officeDocument/2006/relationships/image" Target="../media/image4.png"/><Relationship Id="rId9" Type="http://schemas.openxmlformats.org/officeDocument/2006/relationships/customXml" Target="../ink/ink34.xml"/><Relationship Id="rId1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37.xml"/><Relationship Id="rId7" Type="http://schemas.openxmlformats.org/officeDocument/2006/relationships/customXml" Target="../ink/ink39.xml"/><Relationship Id="rId12"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42.xml"/><Relationship Id="rId5" Type="http://schemas.openxmlformats.org/officeDocument/2006/relationships/customXml" Target="../ink/ink38.xml"/><Relationship Id="rId10" Type="http://schemas.openxmlformats.org/officeDocument/2006/relationships/customXml" Target="../ink/ink41.xml"/><Relationship Id="rId4" Type="http://schemas.openxmlformats.org/officeDocument/2006/relationships/image" Target="../media/image4.png"/><Relationship Id="rId9" Type="http://schemas.openxmlformats.org/officeDocument/2006/relationships/customXml" Target="../ink/ink40.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43.xml"/><Relationship Id="rId7" Type="http://schemas.openxmlformats.org/officeDocument/2006/relationships/customXml" Target="../ink/ink45.xml"/><Relationship Id="rId12"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48.xml"/><Relationship Id="rId5" Type="http://schemas.openxmlformats.org/officeDocument/2006/relationships/customXml" Target="../ink/ink44.xml"/><Relationship Id="rId10" Type="http://schemas.openxmlformats.org/officeDocument/2006/relationships/customXml" Target="../ink/ink47.xml"/><Relationship Id="rId4" Type="http://schemas.openxmlformats.org/officeDocument/2006/relationships/image" Target="../media/image4.png"/><Relationship Id="rId9" Type="http://schemas.openxmlformats.org/officeDocument/2006/relationships/customXml" Target="../ink/ink46.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49.xml"/><Relationship Id="rId7" Type="http://schemas.openxmlformats.org/officeDocument/2006/relationships/customXml" Target="../ink/ink51.xml"/><Relationship Id="rId12"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54.xml"/><Relationship Id="rId5" Type="http://schemas.openxmlformats.org/officeDocument/2006/relationships/customXml" Target="../ink/ink50.xml"/><Relationship Id="rId10" Type="http://schemas.openxmlformats.org/officeDocument/2006/relationships/customXml" Target="../ink/ink53.xml"/><Relationship Id="rId4" Type="http://schemas.openxmlformats.org/officeDocument/2006/relationships/image" Target="../media/image4.png"/><Relationship Id="rId9" Type="http://schemas.openxmlformats.org/officeDocument/2006/relationships/customXml" Target="../ink/ink52.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3.png"/><Relationship Id="rId3" Type="http://schemas.openxmlformats.org/officeDocument/2006/relationships/customXml" Target="../ink/ink55.xml"/><Relationship Id="rId7" Type="http://schemas.openxmlformats.org/officeDocument/2006/relationships/customXml" Target="../ink/ink57.xml"/><Relationship Id="rId12" Type="http://schemas.openxmlformats.org/officeDocument/2006/relationships/hyperlink" Target="mailto:seqoia@aphp.fr" TargetMode="External"/><Relationship Id="rId2" Type="http://schemas.openxmlformats.org/officeDocument/2006/relationships/notesSlide" Target="../notesSlides/notesSlide10.xml"/><Relationship Id="rId16"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60.xml"/><Relationship Id="rId5" Type="http://schemas.openxmlformats.org/officeDocument/2006/relationships/customXml" Target="../ink/ink56.xml"/><Relationship Id="rId15" Type="http://schemas.openxmlformats.org/officeDocument/2006/relationships/image" Target="../media/image5.png"/><Relationship Id="rId10" Type="http://schemas.openxmlformats.org/officeDocument/2006/relationships/customXml" Target="../ink/ink59.xml"/><Relationship Id="rId4" Type="http://schemas.openxmlformats.org/officeDocument/2006/relationships/image" Target="../media/image4.png"/><Relationship Id="rId9" Type="http://schemas.openxmlformats.org/officeDocument/2006/relationships/customXml" Target="../ink/ink58.xml"/><Relationship Id="rId14" Type="http://schemas.openxmlformats.org/officeDocument/2006/relationships/image" Target="../media/image4.sv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61.xml"/><Relationship Id="rId7" Type="http://schemas.openxmlformats.org/officeDocument/2006/relationships/customXml" Target="../ink/ink63.xml"/><Relationship Id="rId12"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66.xml"/><Relationship Id="rId5" Type="http://schemas.openxmlformats.org/officeDocument/2006/relationships/customXml" Target="../ink/ink62.xml"/><Relationship Id="rId10" Type="http://schemas.openxmlformats.org/officeDocument/2006/relationships/customXml" Target="../ink/ink65.xml"/><Relationship Id="rId4" Type="http://schemas.openxmlformats.org/officeDocument/2006/relationships/image" Target="../media/image4.png"/><Relationship Id="rId9" Type="http://schemas.openxmlformats.org/officeDocument/2006/relationships/customXml" Target="../ink/ink64.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67.xml"/><Relationship Id="rId7" Type="http://schemas.openxmlformats.org/officeDocument/2006/relationships/customXml" Target="../ink/ink69.xml"/><Relationship Id="rId12"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72.xml"/><Relationship Id="rId5" Type="http://schemas.openxmlformats.org/officeDocument/2006/relationships/customXml" Target="../ink/ink68.xml"/><Relationship Id="rId10" Type="http://schemas.openxmlformats.org/officeDocument/2006/relationships/customXml" Target="../ink/ink71.xml"/><Relationship Id="rId4" Type="http://schemas.openxmlformats.org/officeDocument/2006/relationships/image" Target="../media/image4.png"/><Relationship Id="rId9" Type="http://schemas.openxmlformats.org/officeDocument/2006/relationships/customXml" Target="../ink/ink70.xml"/></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73.xml"/><Relationship Id="rId7" Type="http://schemas.openxmlformats.org/officeDocument/2006/relationships/customXml" Target="../ink/ink75.xml"/><Relationship Id="rId12"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78.xml"/><Relationship Id="rId5" Type="http://schemas.openxmlformats.org/officeDocument/2006/relationships/customXml" Target="../ink/ink74.xml"/><Relationship Id="rId15" Type="http://schemas.openxmlformats.org/officeDocument/2006/relationships/image" Target="../media/image12.svg"/><Relationship Id="rId10" Type="http://schemas.openxmlformats.org/officeDocument/2006/relationships/customXml" Target="../ink/ink77.xml"/><Relationship Id="rId4" Type="http://schemas.openxmlformats.org/officeDocument/2006/relationships/image" Target="../media/image4.png"/><Relationship Id="rId9" Type="http://schemas.openxmlformats.org/officeDocument/2006/relationships/customXml" Target="../ink/ink76.xml"/><Relationship Id="rId1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79.xml"/><Relationship Id="rId7" Type="http://schemas.openxmlformats.org/officeDocument/2006/relationships/customXml" Target="../ink/ink81.xml"/><Relationship Id="rId12"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84.xml"/><Relationship Id="rId5" Type="http://schemas.openxmlformats.org/officeDocument/2006/relationships/customXml" Target="../ink/ink80.xml"/><Relationship Id="rId10" Type="http://schemas.openxmlformats.org/officeDocument/2006/relationships/customXml" Target="../ink/ink83.xml"/><Relationship Id="rId4" Type="http://schemas.openxmlformats.org/officeDocument/2006/relationships/image" Target="../media/image4.png"/><Relationship Id="rId9" Type="http://schemas.openxmlformats.org/officeDocument/2006/relationships/customXml" Target="../ink/ink82.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85.xml"/><Relationship Id="rId7" Type="http://schemas.openxmlformats.org/officeDocument/2006/relationships/customXml" Target="../ink/ink87.xml"/><Relationship Id="rId12"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90.xml"/><Relationship Id="rId5" Type="http://schemas.openxmlformats.org/officeDocument/2006/relationships/customXml" Target="../ink/ink86.xml"/><Relationship Id="rId10" Type="http://schemas.openxmlformats.org/officeDocument/2006/relationships/customXml" Target="../ink/ink89.xml"/><Relationship Id="rId4" Type="http://schemas.openxmlformats.org/officeDocument/2006/relationships/image" Target="../media/image4.png"/><Relationship Id="rId9" Type="http://schemas.openxmlformats.org/officeDocument/2006/relationships/customXml" Target="../ink/ink88.xml"/></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4.svg"/><Relationship Id="rId3" Type="http://schemas.openxmlformats.org/officeDocument/2006/relationships/customXml" Target="../ink/ink91.xml"/><Relationship Id="rId7" Type="http://schemas.openxmlformats.org/officeDocument/2006/relationships/customXml" Target="../ink/ink93.xml"/><Relationship Id="rId12"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96.xml"/><Relationship Id="rId5" Type="http://schemas.openxmlformats.org/officeDocument/2006/relationships/customXml" Target="../ink/ink92.xml"/><Relationship Id="rId15" Type="http://schemas.openxmlformats.org/officeDocument/2006/relationships/image" Target="../media/image2.png"/><Relationship Id="rId10" Type="http://schemas.openxmlformats.org/officeDocument/2006/relationships/customXml" Target="../ink/ink95.xml"/><Relationship Id="rId4" Type="http://schemas.openxmlformats.org/officeDocument/2006/relationships/image" Target="../media/image4.png"/><Relationship Id="rId9" Type="http://schemas.openxmlformats.org/officeDocument/2006/relationships/customXml" Target="../ink/ink94.xml"/><Relationship Id="rId1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97.xml"/><Relationship Id="rId7" Type="http://schemas.openxmlformats.org/officeDocument/2006/relationships/customXml" Target="../ink/ink99.xml"/><Relationship Id="rId12"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customXml" Target="../ink/ink102.xml"/><Relationship Id="rId5" Type="http://schemas.openxmlformats.org/officeDocument/2006/relationships/customXml" Target="../ink/ink98.xml"/><Relationship Id="rId10" Type="http://schemas.openxmlformats.org/officeDocument/2006/relationships/customXml" Target="../ink/ink101.xml"/><Relationship Id="rId4" Type="http://schemas.openxmlformats.org/officeDocument/2006/relationships/image" Target="../media/image4.png"/><Relationship Id="rId9" Type="http://schemas.openxmlformats.org/officeDocument/2006/relationships/customXml" Target="../ink/ink100.xml"/></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png"/><Relationship Id="rId3" Type="http://schemas.openxmlformats.org/officeDocument/2006/relationships/customXml" Target="../ink/ink103.xml"/><Relationship Id="rId12"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11" Type="http://schemas.openxmlformats.org/officeDocument/2006/relationships/customXml" Target="../ink/ink107.xml"/><Relationship Id="rId5" Type="http://schemas.openxmlformats.org/officeDocument/2006/relationships/customXml" Target="../ink/ink104.xml"/><Relationship Id="rId10" Type="http://schemas.openxmlformats.org/officeDocument/2006/relationships/customXml" Target="../ink/ink106.xml"/><Relationship Id="rId4" Type="http://schemas.openxmlformats.org/officeDocument/2006/relationships/image" Target="../media/image4.png"/><Relationship Id="rId9" Type="http://schemas.openxmlformats.org/officeDocument/2006/relationships/customXml" Target="../ink/ink1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5" name="ZoneTexte 4">
            <a:extLst>
              <a:ext uri="{FF2B5EF4-FFF2-40B4-BE49-F238E27FC236}">
                <a16:creationId xmlns:a16="http://schemas.microsoft.com/office/drawing/2014/main" id="{C8D47813-4448-31F1-393A-CF1F3FD11CA4}"/>
              </a:ext>
            </a:extLst>
          </p:cNvPr>
          <p:cNvSpPr txBox="1"/>
          <p:nvPr/>
        </p:nvSpPr>
        <p:spPr>
          <a:xfrm>
            <a:off x="373751" y="893143"/>
            <a:ext cx="8529502" cy="5032147"/>
          </a:xfrm>
          <a:prstGeom prst="rect">
            <a:avLst/>
          </a:prstGeom>
          <a:solidFill>
            <a:schemeClr val="bg1"/>
          </a:solidFill>
        </p:spPr>
        <p:txBody>
          <a:bodyPr wrap="square">
            <a:spAutoFit/>
          </a:bodyPr>
          <a:lstStyle/>
          <a:p>
            <a:pPr indent="-228600" algn="ctr"/>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Veiller à la conformité pré-analytique</a:t>
            </a:r>
            <a:r>
              <a:rPr lang="fr-FR" sz="18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 </a:t>
            </a:r>
            <a:endParaRPr lang="fr-FR" b="1" kern="100" dirty="0">
              <a:solidFill>
                <a:srgbClr val="212121"/>
              </a:solidFill>
              <a:latin typeface="Calibri" panose="020F0502020204030204" pitchFamily="34" charset="0"/>
              <a:ea typeface="Calibri" panose="020F0502020204030204" pitchFamily="34" charset="0"/>
              <a:cs typeface="Calibri" panose="020F0502020204030204" pitchFamily="34" charset="0"/>
            </a:endParaRPr>
          </a:p>
          <a:p>
            <a:pPr indent="-228600" algn="ctr"/>
            <a:endParaRPr lang="fr-FR" sz="1200" b="1" kern="100" dirty="0">
              <a:solidFill>
                <a:srgbClr val="212121"/>
              </a:solidFill>
              <a:effectLst/>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r>
              <a:rPr lang="fr-FR" b="1" dirty="0">
                <a:solidFill>
                  <a:srgbClr val="FF6600"/>
                </a:solidFill>
              </a:rPr>
              <a:t>Validation de la prescription dans SPICE par le prescripteur/conseiller en génétique </a:t>
            </a:r>
          </a:p>
          <a:p>
            <a:pPr marL="57150" indent="-285750">
              <a:buFont typeface="Arial" panose="020B0604020202020204" pitchFamily="34" charset="0"/>
              <a:buChar char="•"/>
            </a:pPr>
            <a:endParaRPr lang="fr-FR" sz="1100" b="1" dirty="0">
              <a:solidFill>
                <a:srgbClr val="FF6600"/>
              </a:solidFill>
            </a:endParaRPr>
          </a:p>
          <a:p>
            <a:pPr marL="57150" indent="-285750">
              <a:buFont typeface="Arial" panose="020B0604020202020204" pitchFamily="34" charset="0"/>
              <a:buChar char="•"/>
            </a:pPr>
            <a:endParaRPr lang="fr-FR" b="1" dirty="0">
              <a:solidFill>
                <a:srgbClr val="FF6600"/>
              </a:solidFill>
            </a:endParaRPr>
          </a:p>
          <a:p>
            <a:pPr marL="57150" indent="-285750">
              <a:buFont typeface="Arial" panose="020B0604020202020204" pitchFamily="34" charset="0"/>
              <a:buChar char="•"/>
            </a:pPr>
            <a:r>
              <a:rPr lang="fr-FR" b="1" dirty="0">
                <a:solidFill>
                  <a:srgbClr val="FF6600"/>
                </a:solidFill>
              </a:rPr>
              <a:t>Vérification des consentements </a:t>
            </a:r>
          </a:p>
          <a:p>
            <a:pPr marL="514350" lvl="1" indent="-285750">
              <a:buSzPct val="60000"/>
              <a:buFont typeface="Courier New" panose="02070309020205020404" pitchFamily="49" charset="0"/>
              <a:buChar char="o"/>
            </a:pPr>
            <a:r>
              <a:rPr lang="fr-FR" sz="1800" dirty="0">
                <a:solidFill>
                  <a:srgbClr val="002060"/>
                </a:solidFill>
              </a:rPr>
              <a:t>Les consentements </a:t>
            </a:r>
            <a:r>
              <a:rPr lang="fr-FR" sz="1800" b="1" dirty="0">
                <a:solidFill>
                  <a:srgbClr val="002060"/>
                </a:solidFill>
              </a:rPr>
              <a:t>complets (4 pages) et lisibles</a:t>
            </a:r>
            <a:r>
              <a:rPr lang="fr-FR" sz="1800" dirty="0">
                <a:solidFill>
                  <a:srgbClr val="002060"/>
                </a:solidFill>
              </a:rPr>
              <a:t> doivent être téléversés dans SPICE</a:t>
            </a:r>
          </a:p>
          <a:p>
            <a:pPr marL="514350" lvl="1" indent="-285750">
              <a:buSzPct val="60000"/>
              <a:buFont typeface="Courier New" panose="02070309020205020404" pitchFamily="49" charset="0"/>
              <a:buChar char="o"/>
            </a:pPr>
            <a:r>
              <a:rPr lang="fr-FR" dirty="0">
                <a:solidFill>
                  <a:srgbClr val="002060"/>
                </a:solidFill>
              </a:rPr>
              <a:t>Si des patients signent le consentement après la consultation, ils doivent l’envoyer au prescripteur/conseiller en génétique ou au CPG pour vérification et téléversement sur SPICE, et non l’adresser au laboratoire SeqOIA </a:t>
            </a:r>
          </a:p>
          <a:p>
            <a:pPr marL="228600" lvl="1"/>
            <a:endParaRPr lang="fr-FR" b="1"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T</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ype de prélèvement</a:t>
            </a: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N</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ombre d’apparentés </a:t>
            </a: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C</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onditions d’acheminement</a:t>
            </a: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D</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ocuments et formulaires d’accompagnement.</a:t>
            </a:r>
          </a:p>
          <a:p>
            <a:pPr marL="57150" indent="-285750">
              <a:buFont typeface="Arial" panose="020B0604020202020204" pitchFamily="34" charset="0"/>
              <a:buChar char="•"/>
            </a:pPr>
            <a:endParaRPr lang="fr-FR" b="1"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ctr"/>
            <a:r>
              <a:rPr lang="fr-FR" sz="2000" b="1" kern="100" dirty="0">
                <a:solidFill>
                  <a:srgbClr val="E31C5D"/>
                </a:solidFill>
                <a:effectLst/>
                <a:latin typeface="Calibri" panose="020F0502020204030204" pitchFamily="34" charset="0"/>
                <a:ea typeface="Calibri" panose="020F0502020204030204" pitchFamily="34" charset="0"/>
                <a:cs typeface="Calibri" panose="020F0502020204030204" pitchFamily="34" charset="0"/>
              </a:rPr>
              <a:t>La conformité pré-analytique est un facteur qui peut impacter fortement le délai de rendu des résultats</a:t>
            </a:r>
          </a:p>
        </p:txBody>
      </p:sp>
      <p:pic>
        <p:nvPicPr>
          <p:cNvPr id="2" name="Graphique 1" descr="Avertissement contour">
            <a:extLst>
              <a:ext uri="{FF2B5EF4-FFF2-40B4-BE49-F238E27FC236}">
                <a16:creationId xmlns:a16="http://schemas.microsoft.com/office/drawing/2014/main" id="{253428C0-5B03-53E0-5A22-1F0B5779E904}"/>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280579" y="615844"/>
            <a:ext cx="896629" cy="896629"/>
          </a:xfrm>
          <a:prstGeom prst="rect">
            <a:avLst/>
          </a:prstGeom>
        </p:spPr>
      </p:pic>
      <p:sp>
        <p:nvSpPr>
          <p:cNvPr id="14"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 </a:t>
            </a:r>
          </a:p>
        </p:txBody>
      </p:sp>
      <p:pic>
        <p:nvPicPr>
          <p:cNvPr id="16" name="Image 15">
            <a:extLst>
              <a:ext uri="{FF2B5EF4-FFF2-40B4-BE49-F238E27FC236}">
                <a16:creationId xmlns:a16="http://schemas.microsoft.com/office/drawing/2014/main" id="{3FA2110B-90C1-B548-B44B-58A3FC5608D2}"/>
              </a:ext>
            </a:extLst>
          </p:cNvPr>
          <p:cNvPicPr/>
          <p:nvPr/>
        </p:nvPicPr>
        <p:blipFill>
          <a:blip r:embed="rId14"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7" name="Image 16"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22" name="Rectangle 21"/>
          <p:cNvSpPr/>
          <p:nvPr/>
        </p:nvSpPr>
        <p:spPr>
          <a:xfrm>
            <a:off x="5416206" y="6387089"/>
            <a:ext cx="3564950" cy="369332"/>
          </a:xfrm>
          <a:prstGeom prst="rect">
            <a:avLst/>
          </a:prstGeom>
        </p:spPr>
        <p:txBody>
          <a:bodyPr wrap="none">
            <a:spAutoFit/>
          </a:bodyPr>
          <a:lstStyle/>
          <a:p>
            <a:r>
              <a:rPr lang="fr-FR" dirty="0"/>
              <a:t>SeqOIA-PRE-IT-018-03 Page 1 sur 18</a:t>
            </a:r>
          </a:p>
        </p:txBody>
      </p:sp>
      <p:grpSp>
        <p:nvGrpSpPr>
          <p:cNvPr id="10" name="Groupe 9">
            <a:extLst>
              <a:ext uri="{FF2B5EF4-FFF2-40B4-BE49-F238E27FC236}">
                <a16:creationId xmlns:a16="http://schemas.microsoft.com/office/drawing/2014/main" id="{C001C857-7C79-4185-B5B9-630F52B54ED5}"/>
              </a:ext>
            </a:extLst>
          </p:cNvPr>
          <p:cNvGrpSpPr/>
          <p:nvPr/>
        </p:nvGrpSpPr>
        <p:grpSpPr>
          <a:xfrm>
            <a:off x="3363800" y="1867243"/>
            <a:ext cx="2549404" cy="306318"/>
            <a:chOff x="6342226" y="1765736"/>
            <a:chExt cx="2549404" cy="306318"/>
          </a:xfrm>
        </p:grpSpPr>
        <p:pic>
          <p:nvPicPr>
            <p:cNvPr id="8" name="Image 7">
              <a:extLst>
                <a:ext uri="{FF2B5EF4-FFF2-40B4-BE49-F238E27FC236}">
                  <a16:creationId xmlns:a16="http://schemas.microsoft.com/office/drawing/2014/main" id="{63EF9FFA-4D70-4C47-A8A3-0452604E6946}"/>
                </a:ext>
              </a:extLst>
            </p:cNvPr>
            <p:cNvPicPr>
              <a:picLocks noChangeAspect="1"/>
            </p:cNvPicPr>
            <p:nvPr/>
          </p:nvPicPr>
          <p:blipFill>
            <a:blip r:embed="rId16"/>
            <a:stretch>
              <a:fillRect/>
            </a:stretch>
          </p:blipFill>
          <p:spPr>
            <a:xfrm>
              <a:off x="6342226" y="1765736"/>
              <a:ext cx="2549404" cy="302700"/>
            </a:xfrm>
            <a:prstGeom prst="rect">
              <a:avLst/>
            </a:prstGeom>
          </p:spPr>
        </p:pic>
        <p:sp>
          <p:nvSpPr>
            <p:cNvPr id="9" name="Rectangle 8">
              <a:extLst>
                <a:ext uri="{FF2B5EF4-FFF2-40B4-BE49-F238E27FC236}">
                  <a16:creationId xmlns:a16="http://schemas.microsoft.com/office/drawing/2014/main" id="{94633432-0F08-404D-AD5E-FF94208530A4}"/>
                </a:ext>
              </a:extLst>
            </p:cNvPr>
            <p:cNvSpPr/>
            <p:nvPr/>
          </p:nvSpPr>
          <p:spPr>
            <a:xfrm>
              <a:off x="6342226" y="1765736"/>
              <a:ext cx="689753" cy="302700"/>
            </a:xfrm>
            <a:prstGeom prst="rect">
              <a:avLst/>
            </a:prstGeom>
            <a:noFill/>
            <a:ln>
              <a:solidFill>
                <a:srgbClr val="E31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089319AF-A7CE-4D24-9733-98B270E91B4A}"/>
                </a:ext>
              </a:extLst>
            </p:cNvPr>
            <p:cNvSpPr/>
            <p:nvPr/>
          </p:nvSpPr>
          <p:spPr>
            <a:xfrm>
              <a:off x="7533686" y="1769354"/>
              <a:ext cx="534074" cy="302700"/>
            </a:xfrm>
            <a:prstGeom prst="rect">
              <a:avLst/>
            </a:prstGeom>
            <a:noFill/>
            <a:ln>
              <a:solidFill>
                <a:srgbClr val="E31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280455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860519"/>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680519"/>
                <a:ext cx="18036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4110207"/>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930207"/>
                <a:ext cx="1615320" cy="837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296280"/>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08375" y="4209520"/>
                <a:ext cx="1622520" cy="650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4099308"/>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0670" y="3919308"/>
                <a:ext cx="18036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709508"/>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310" y="4529508"/>
                <a:ext cx="18036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502762"/>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388" y="5322762"/>
                <a:ext cx="180360" cy="36036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2" name="ZoneTexte 1">
            <a:extLst>
              <a:ext uri="{FF2B5EF4-FFF2-40B4-BE49-F238E27FC236}">
                <a16:creationId xmlns:a16="http://schemas.microsoft.com/office/drawing/2014/main" id="{016E9C79-FA5D-A9C9-3053-05A550680F0C}"/>
              </a:ext>
            </a:extLst>
          </p:cNvPr>
          <p:cNvSpPr txBox="1"/>
          <p:nvPr/>
        </p:nvSpPr>
        <p:spPr>
          <a:xfrm>
            <a:off x="1500410" y="1092772"/>
            <a:ext cx="6952164" cy="1015663"/>
          </a:xfrm>
          <a:prstGeom prst="rect">
            <a:avLst/>
          </a:prstGeom>
          <a:noFill/>
        </p:spPr>
        <p:txBody>
          <a:bodyPr wrap="square" rtlCol="0">
            <a:spAutoFit/>
          </a:bodyPr>
          <a:lstStyle/>
          <a:p>
            <a:pPr algn="just"/>
            <a:r>
              <a:rPr lang="fr-FR" sz="2400" b="1" dirty="0">
                <a:solidFill>
                  <a:srgbClr val="F9A300"/>
                </a:solidFill>
              </a:rPr>
              <a:t>Respecter les formats de démographie suivants:</a:t>
            </a:r>
          </a:p>
          <a:p>
            <a:pPr algn="just"/>
            <a:endParaRPr lang="fr-FR" dirty="0">
              <a:solidFill>
                <a:srgbClr val="002060"/>
              </a:solidFill>
            </a:endParaRPr>
          </a:p>
          <a:p>
            <a:pPr algn="just"/>
            <a:r>
              <a:rPr lang="fr-FR" dirty="0">
                <a:solidFill>
                  <a:srgbClr val="002060"/>
                </a:solidFill>
              </a:rPr>
              <a:t>Majuscules et minuscules : </a:t>
            </a:r>
            <a:r>
              <a:rPr lang="fr-FR" b="1" dirty="0">
                <a:solidFill>
                  <a:srgbClr val="F9A300"/>
                </a:solidFill>
              </a:rPr>
              <a:t>NOM Prénom (prénom d’usage) </a:t>
            </a:r>
          </a:p>
        </p:txBody>
      </p:sp>
      <p:pic>
        <p:nvPicPr>
          <p:cNvPr id="8" name="Image 7" descr="Une image contenant texte, capture d’écran, Police, ligne&#10;&#10;Description générée automatiquement">
            <a:extLst>
              <a:ext uri="{FF2B5EF4-FFF2-40B4-BE49-F238E27FC236}">
                <a16:creationId xmlns:a16="http://schemas.microsoft.com/office/drawing/2014/main" id="{6AF678C8-D761-B1DA-3DD9-73E5DBB9D3B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95302" y="2336093"/>
            <a:ext cx="4165600" cy="812800"/>
          </a:xfrm>
          <a:prstGeom prst="rect">
            <a:avLst/>
          </a:prstGeom>
        </p:spPr>
      </p:pic>
      <p:sp>
        <p:nvSpPr>
          <p:cNvPr id="10" name="ZoneTexte 9">
            <a:extLst>
              <a:ext uri="{FF2B5EF4-FFF2-40B4-BE49-F238E27FC236}">
                <a16:creationId xmlns:a16="http://schemas.microsoft.com/office/drawing/2014/main" id="{D6598943-30DA-FE3B-5212-81998F6CAF42}"/>
              </a:ext>
            </a:extLst>
          </p:cNvPr>
          <p:cNvSpPr txBox="1"/>
          <p:nvPr/>
        </p:nvSpPr>
        <p:spPr>
          <a:xfrm>
            <a:off x="1485288" y="3777448"/>
            <a:ext cx="6441234" cy="369332"/>
          </a:xfrm>
          <a:prstGeom prst="rect">
            <a:avLst/>
          </a:prstGeom>
          <a:noFill/>
        </p:spPr>
        <p:txBody>
          <a:bodyPr wrap="square">
            <a:spAutoFit/>
          </a:bodyPr>
          <a:lstStyle/>
          <a:p>
            <a:pPr algn="just"/>
            <a:r>
              <a:rPr lang="fr-FR" sz="1800" dirty="0">
                <a:solidFill>
                  <a:srgbClr val="002060"/>
                </a:solidFill>
              </a:rPr>
              <a:t>Dans le cadre de la fœtopathologie : </a:t>
            </a:r>
            <a:r>
              <a:rPr lang="fr-FR" b="1" dirty="0">
                <a:solidFill>
                  <a:srgbClr val="F9A300"/>
                </a:solidFill>
              </a:rPr>
              <a:t>NOM (fœtus)</a:t>
            </a:r>
            <a:endParaRPr lang="fr-FR" sz="1800" dirty="0">
              <a:solidFill>
                <a:srgbClr val="F9A300"/>
              </a:solidFill>
            </a:endParaRPr>
          </a:p>
        </p:txBody>
      </p:sp>
      <p:pic>
        <p:nvPicPr>
          <p:cNvPr id="12" name="Image 11" descr="Une image contenant texte, capture d’écran, Police, ligne&#10;&#10;Description générée automatiquement">
            <a:extLst>
              <a:ext uri="{FF2B5EF4-FFF2-40B4-BE49-F238E27FC236}">
                <a16:creationId xmlns:a16="http://schemas.microsoft.com/office/drawing/2014/main" id="{CC8E6633-50D4-7D3C-5E87-E2DA01AB348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99333" y="4377513"/>
            <a:ext cx="4318000" cy="812800"/>
          </a:xfrm>
          <a:prstGeom prst="rect">
            <a:avLst/>
          </a:prstGeom>
        </p:spPr>
      </p:pic>
      <p:sp>
        <p:nvSpPr>
          <p:cNvPr id="16"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pic>
        <p:nvPicPr>
          <p:cNvPr id="17" name="Image 16">
            <a:extLst>
              <a:ext uri="{FF2B5EF4-FFF2-40B4-BE49-F238E27FC236}">
                <a16:creationId xmlns:a16="http://schemas.microsoft.com/office/drawing/2014/main" id="{3FA2110B-90C1-B548-B44B-58A3FC5608D2}"/>
              </a:ext>
            </a:extLst>
          </p:cNvPr>
          <p:cNvPicPr/>
          <p:nvPr/>
        </p:nvPicPr>
        <p:blipFill>
          <a:blip r:embed="rId14"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22" name="Image 21"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23" name="Rectangle 22"/>
          <p:cNvSpPr/>
          <p:nvPr/>
        </p:nvSpPr>
        <p:spPr>
          <a:xfrm>
            <a:off x="5416206" y="6387089"/>
            <a:ext cx="3564950" cy="369332"/>
          </a:xfrm>
          <a:prstGeom prst="rect">
            <a:avLst/>
          </a:prstGeom>
        </p:spPr>
        <p:txBody>
          <a:bodyPr wrap="none">
            <a:spAutoFit/>
          </a:bodyPr>
          <a:lstStyle/>
          <a:p>
            <a:r>
              <a:rPr lang="fr-FR" dirty="0"/>
              <a:t>SeqOIA-PRE-IT-018-03 Page 2 sur 18</a:t>
            </a:r>
          </a:p>
        </p:txBody>
      </p:sp>
    </p:spTree>
    <p:extLst>
      <p:ext uri="{BB962C8B-B14F-4D97-AF65-F5344CB8AC3E}">
        <p14:creationId xmlns:p14="http://schemas.microsoft.com/office/powerpoint/2010/main" val="834518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2" name="ZoneTexte 1">
            <a:extLst>
              <a:ext uri="{FF2B5EF4-FFF2-40B4-BE49-F238E27FC236}">
                <a16:creationId xmlns:a16="http://schemas.microsoft.com/office/drawing/2014/main" id="{016E9C79-FA5D-A9C9-3053-05A550680F0C}"/>
              </a:ext>
            </a:extLst>
          </p:cNvPr>
          <p:cNvSpPr txBox="1"/>
          <p:nvPr/>
        </p:nvSpPr>
        <p:spPr>
          <a:xfrm>
            <a:off x="1500410" y="983768"/>
            <a:ext cx="6952164" cy="615553"/>
          </a:xfrm>
          <a:prstGeom prst="rect">
            <a:avLst/>
          </a:prstGeom>
          <a:noFill/>
        </p:spPr>
        <p:txBody>
          <a:bodyPr wrap="square" rtlCol="0">
            <a:spAutoFit/>
          </a:bodyPr>
          <a:lstStyle/>
          <a:p>
            <a:pPr algn="just"/>
            <a:endParaRPr lang="fr-FR" sz="1600" b="1" dirty="0">
              <a:solidFill>
                <a:srgbClr val="195374"/>
              </a:solidFill>
            </a:endParaRPr>
          </a:p>
          <a:p>
            <a:pPr algn="just"/>
            <a:r>
              <a:rPr lang="fr-FR" sz="1800" dirty="0">
                <a:solidFill>
                  <a:srgbClr val="002060"/>
                </a:solidFill>
                <a:effectLst/>
                <a:latin typeface="Calibri" panose="020F0502020204030204" pitchFamily="34" charset="0"/>
                <a:ea typeface="Calibri" panose="020F0502020204030204" pitchFamily="34" charset="0"/>
              </a:rPr>
              <a:t>Ordre des apparentés : </a:t>
            </a:r>
            <a:r>
              <a:rPr lang="fr-FR" b="1" dirty="0">
                <a:solidFill>
                  <a:srgbClr val="F9A300"/>
                </a:solidFill>
                <a:latin typeface="Calibri" panose="020F0502020204030204" pitchFamily="34" charset="0"/>
                <a:ea typeface="Calibri" panose="020F0502020204030204" pitchFamily="34" charset="0"/>
              </a:rPr>
              <a:t>A</a:t>
            </a:r>
            <a:r>
              <a:rPr lang="fr-FR" sz="1800" b="1" dirty="0">
                <a:solidFill>
                  <a:srgbClr val="F9A300"/>
                </a:solidFill>
                <a:effectLst/>
                <a:latin typeface="Calibri" panose="020F0502020204030204" pitchFamily="34" charset="0"/>
                <a:ea typeface="Calibri" panose="020F0502020204030204" pitchFamily="34" charset="0"/>
              </a:rPr>
              <a:t>pparenté 1 = </a:t>
            </a:r>
            <a:r>
              <a:rPr lang="fr-FR" b="1" dirty="0">
                <a:solidFill>
                  <a:srgbClr val="F9A300"/>
                </a:solidFill>
                <a:latin typeface="Calibri" panose="020F0502020204030204" pitchFamily="34" charset="0"/>
                <a:ea typeface="Calibri" panose="020F0502020204030204" pitchFamily="34" charset="0"/>
              </a:rPr>
              <a:t>Mè</a:t>
            </a:r>
            <a:r>
              <a:rPr lang="fr-FR" sz="1800" b="1" dirty="0">
                <a:solidFill>
                  <a:srgbClr val="F9A300"/>
                </a:solidFill>
                <a:effectLst/>
                <a:latin typeface="Calibri" panose="020F0502020204030204" pitchFamily="34" charset="0"/>
                <a:ea typeface="Calibri" panose="020F0502020204030204" pitchFamily="34" charset="0"/>
              </a:rPr>
              <a:t>re</a:t>
            </a:r>
            <a:r>
              <a:rPr lang="fr-FR" sz="1800" dirty="0">
                <a:solidFill>
                  <a:srgbClr val="F9A300"/>
                </a:solidFill>
                <a:effectLst/>
                <a:latin typeface="Calibri" panose="020F0502020204030204" pitchFamily="34" charset="0"/>
                <a:ea typeface="Calibri" panose="020F0502020204030204" pitchFamily="34" charset="0"/>
              </a:rPr>
              <a:t> </a:t>
            </a:r>
            <a:r>
              <a:rPr lang="fr-FR" sz="1800" b="1" dirty="0">
                <a:solidFill>
                  <a:srgbClr val="F9A300"/>
                </a:solidFill>
                <a:effectLst/>
                <a:latin typeface="Calibri" panose="020F0502020204030204" pitchFamily="34" charset="0"/>
                <a:ea typeface="Calibri" panose="020F0502020204030204" pitchFamily="34" charset="0"/>
              </a:rPr>
              <a:t>, Apparenté 2 = Père</a:t>
            </a:r>
            <a:r>
              <a:rPr lang="fr-FR" sz="1600" dirty="0">
                <a:solidFill>
                  <a:srgbClr val="F9A300"/>
                </a:solidFill>
                <a:effectLst/>
              </a:rPr>
              <a:t> </a:t>
            </a:r>
            <a:endParaRPr lang="fr-FR" sz="1600" dirty="0">
              <a:solidFill>
                <a:srgbClr val="F9A300"/>
              </a:solidFill>
            </a:endParaRPr>
          </a:p>
        </p:txBody>
      </p:sp>
      <p:pic>
        <p:nvPicPr>
          <p:cNvPr id="16" name="Image 15">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7" name="Image 16"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22" name="Rectangle 21"/>
          <p:cNvSpPr/>
          <p:nvPr/>
        </p:nvSpPr>
        <p:spPr>
          <a:xfrm>
            <a:off x="5416206" y="6387089"/>
            <a:ext cx="3564950" cy="369332"/>
          </a:xfrm>
          <a:prstGeom prst="rect">
            <a:avLst/>
          </a:prstGeom>
        </p:spPr>
        <p:txBody>
          <a:bodyPr wrap="none">
            <a:spAutoFit/>
          </a:bodyPr>
          <a:lstStyle/>
          <a:p>
            <a:r>
              <a:rPr lang="fr-FR" dirty="0"/>
              <a:t>SeqOIA-PRE-IT-018-03 Page 3 sur 18</a:t>
            </a:r>
          </a:p>
        </p:txBody>
      </p:sp>
      <p:grpSp>
        <p:nvGrpSpPr>
          <p:cNvPr id="5" name="Groupe 4">
            <a:extLst>
              <a:ext uri="{FF2B5EF4-FFF2-40B4-BE49-F238E27FC236}">
                <a16:creationId xmlns:a16="http://schemas.microsoft.com/office/drawing/2014/main" id="{29B16DA9-EE91-4D4B-933A-816F54A7B2CB}"/>
              </a:ext>
            </a:extLst>
          </p:cNvPr>
          <p:cNvGrpSpPr/>
          <p:nvPr/>
        </p:nvGrpSpPr>
        <p:grpSpPr>
          <a:xfrm>
            <a:off x="945299" y="1816103"/>
            <a:ext cx="7386406" cy="2670212"/>
            <a:chOff x="965188" y="2221237"/>
            <a:chExt cx="7386406" cy="2670212"/>
          </a:xfrm>
        </p:grpSpPr>
        <p:pic>
          <p:nvPicPr>
            <p:cNvPr id="7" name="Image 6" descr="Une image contenant texte, Police, nombre, reçu&#10;&#10;Description générée automatiquement">
              <a:extLst>
                <a:ext uri="{FF2B5EF4-FFF2-40B4-BE49-F238E27FC236}">
                  <a16:creationId xmlns:a16="http://schemas.microsoft.com/office/drawing/2014/main" id="{59AC9CBB-4BC4-879F-0594-35141076043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65188" y="2221237"/>
              <a:ext cx="7386406" cy="2648072"/>
            </a:xfrm>
            <a:prstGeom prst="rect">
              <a:avLst/>
            </a:prstGeom>
          </p:spPr>
        </p:pic>
        <p:sp>
          <p:nvSpPr>
            <p:cNvPr id="9" name="Ellipse 8">
              <a:extLst>
                <a:ext uri="{FF2B5EF4-FFF2-40B4-BE49-F238E27FC236}">
                  <a16:creationId xmlns:a16="http://schemas.microsoft.com/office/drawing/2014/main" id="{5EF3464E-A783-482B-EF39-19F12CA3510A}"/>
                </a:ext>
              </a:extLst>
            </p:cNvPr>
            <p:cNvSpPr/>
            <p:nvPr/>
          </p:nvSpPr>
          <p:spPr>
            <a:xfrm>
              <a:off x="3782734" y="4259346"/>
              <a:ext cx="2046290" cy="630913"/>
            </a:xfrm>
            <a:prstGeom prst="ellipse">
              <a:avLst/>
            </a:prstGeom>
            <a:noFill/>
            <a:ln w="31750">
              <a:solidFill>
                <a:srgbClr val="F9A3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3" name="Ellipse 22">
              <a:extLst>
                <a:ext uri="{FF2B5EF4-FFF2-40B4-BE49-F238E27FC236}">
                  <a16:creationId xmlns:a16="http://schemas.microsoft.com/office/drawing/2014/main" id="{42ACC860-B1A3-4192-AC58-8C98E9904B2F}"/>
                </a:ext>
              </a:extLst>
            </p:cNvPr>
            <p:cNvSpPr/>
            <p:nvPr/>
          </p:nvSpPr>
          <p:spPr>
            <a:xfrm>
              <a:off x="6192812" y="4260536"/>
              <a:ext cx="2046290" cy="630913"/>
            </a:xfrm>
            <a:prstGeom prst="ellipse">
              <a:avLst/>
            </a:prstGeom>
            <a:noFill/>
            <a:ln w="31750">
              <a:solidFill>
                <a:srgbClr val="F9A3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pic>
        <p:nvPicPr>
          <p:cNvPr id="24" name="Graphique 23" descr="Avertissement contour">
            <a:extLst>
              <a:ext uri="{FF2B5EF4-FFF2-40B4-BE49-F238E27FC236}">
                <a16:creationId xmlns:a16="http://schemas.microsoft.com/office/drawing/2014/main" id="{3453778C-7912-4494-9A3A-21E9305BE0D7}"/>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2539" y="4706846"/>
            <a:ext cx="896629" cy="896629"/>
          </a:xfrm>
          <a:prstGeom prst="rect">
            <a:avLst/>
          </a:prstGeom>
        </p:spPr>
      </p:pic>
      <p:sp>
        <p:nvSpPr>
          <p:cNvPr id="25" name="ZoneTexte 24">
            <a:extLst>
              <a:ext uri="{FF2B5EF4-FFF2-40B4-BE49-F238E27FC236}">
                <a16:creationId xmlns:a16="http://schemas.microsoft.com/office/drawing/2014/main" id="{0AB74284-2962-4E70-9C61-8C7F5BFFF503}"/>
              </a:ext>
            </a:extLst>
          </p:cNvPr>
          <p:cNvSpPr txBox="1"/>
          <p:nvPr/>
        </p:nvSpPr>
        <p:spPr>
          <a:xfrm>
            <a:off x="1567892" y="4884376"/>
            <a:ext cx="6952164" cy="646331"/>
          </a:xfrm>
          <a:prstGeom prst="rect">
            <a:avLst/>
          </a:prstGeom>
          <a:noFill/>
        </p:spPr>
        <p:txBody>
          <a:bodyPr wrap="square" rtlCol="0">
            <a:spAutoFit/>
          </a:bodyPr>
          <a:lstStyle/>
          <a:p>
            <a:pPr algn="just"/>
            <a:r>
              <a:rPr lang="fr-FR" dirty="0">
                <a:solidFill>
                  <a:srgbClr val="002060"/>
                </a:solidFill>
                <a:latin typeface="Calibri" panose="020F0502020204030204" pitchFamily="34" charset="0"/>
                <a:ea typeface="Calibri" panose="020F0502020204030204" pitchFamily="34" charset="0"/>
              </a:rPr>
              <a:t>Si le lien de parenté est autre que celui de la mère ou du père, merci de le préciser dans SPICE </a:t>
            </a:r>
          </a:p>
        </p:txBody>
      </p:sp>
      <p:pic>
        <p:nvPicPr>
          <p:cNvPr id="10" name="Image 9">
            <a:extLst>
              <a:ext uri="{FF2B5EF4-FFF2-40B4-BE49-F238E27FC236}">
                <a16:creationId xmlns:a16="http://schemas.microsoft.com/office/drawing/2014/main" id="{4F640B41-A50E-4C8F-88BF-4497F863C6B5}"/>
              </a:ext>
            </a:extLst>
          </p:cNvPr>
          <p:cNvPicPr>
            <a:picLocks noChangeAspect="1"/>
          </p:cNvPicPr>
          <p:nvPr/>
        </p:nvPicPr>
        <p:blipFill>
          <a:blip r:embed="rId17"/>
          <a:stretch>
            <a:fillRect/>
          </a:stretch>
        </p:blipFill>
        <p:spPr>
          <a:xfrm>
            <a:off x="4202554" y="5352593"/>
            <a:ext cx="3448227" cy="577880"/>
          </a:xfrm>
          <a:prstGeom prst="rect">
            <a:avLst/>
          </a:prstGeom>
        </p:spPr>
      </p:pic>
    </p:spTree>
    <p:extLst>
      <p:ext uri="{BB962C8B-B14F-4D97-AF65-F5344CB8AC3E}">
        <p14:creationId xmlns:p14="http://schemas.microsoft.com/office/powerpoint/2010/main" val="997245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2" name="ZoneTexte 1">
            <a:extLst>
              <a:ext uri="{FF2B5EF4-FFF2-40B4-BE49-F238E27FC236}">
                <a16:creationId xmlns:a16="http://schemas.microsoft.com/office/drawing/2014/main" id="{016E9C79-FA5D-A9C9-3053-05A550680F0C}"/>
              </a:ext>
            </a:extLst>
          </p:cNvPr>
          <p:cNvSpPr txBox="1"/>
          <p:nvPr/>
        </p:nvSpPr>
        <p:spPr>
          <a:xfrm>
            <a:off x="1280579" y="726595"/>
            <a:ext cx="7549912" cy="892552"/>
          </a:xfrm>
          <a:prstGeom prst="rect">
            <a:avLst/>
          </a:prstGeom>
          <a:noFill/>
        </p:spPr>
        <p:txBody>
          <a:bodyPr wrap="square" rtlCol="0">
            <a:spAutoFit/>
          </a:bodyPr>
          <a:lstStyle/>
          <a:p>
            <a:pPr algn="just"/>
            <a:endParaRPr lang="fr-FR" sz="1600" b="1" dirty="0">
              <a:solidFill>
                <a:srgbClr val="195374"/>
              </a:solidFill>
            </a:endParaRPr>
          </a:p>
          <a:p>
            <a:pPr marL="285750" indent="-285750" algn="just">
              <a:buFont typeface="Arial" panose="020B0604020202020204" pitchFamily="34" charset="0"/>
              <a:buChar char="•"/>
            </a:pPr>
            <a:r>
              <a:rPr lang="fr-FR" sz="1800" dirty="0">
                <a:solidFill>
                  <a:srgbClr val="002060"/>
                </a:solidFill>
                <a:effectLst/>
                <a:latin typeface="Calibri" panose="020F0502020204030204" pitchFamily="34" charset="0"/>
                <a:ea typeface="Calibri" panose="020F0502020204030204" pitchFamily="34" charset="0"/>
              </a:rPr>
              <a:t>Apparenté symptomatique : cocher </a:t>
            </a:r>
            <a:r>
              <a:rPr lang="fr-FR" b="1" i="1" dirty="0">
                <a:solidFill>
                  <a:srgbClr val="F9A300"/>
                </a:solidFill>
                <a:latin typeface="Calibri" panose="020F0502020204030204" pitchFamily="34" charset="0"/>
                <a:ea typeface="Calibri" panose="020F0502020204030204" pitchFamily="34" charset="0"/>
              </a:rPr>
              <a:t>Atteint</a:t>
            </a:r>
            <a:endParaRPr lang="fr-FR" sz="1600" b="1" i="1" dirty="0">
              <a:solidFill>
                <a:srgbClr val="F9A300"/>
              </a:solidFill>
              <a:latin typeface="Calibri" panose="020F0502020204030204" pitchFamily="34" charset="0"/>
              <a:ea typeface="Calibri" panose="020F0502020204030204" pitchFamily="34" charset="0"/>
            </a:endParaRPr>
          </a:p>
          <a:p>
            <a:pPr marL="285750" indent="-285750" algn="just">
              <a:buFont typeface="Arial" panose="020B0604020202020204" pitchFamily="34" charset="0"/>
              <a:buChar char="•"/>
            </a:pPr>
            <a:r>
              <a:rPr lang="fr-FR" dirty="0">
                <a:solidFill>
                  <a:srgbClr val="002060"/>
                </a:solidFill>
                <a:latin typeface="Calibri" panose="020F0502020204030204" pitchFamily="34" charset="0"/>
                <a:ea typeface="Calibri" panose="020F0502020204030204" pitchFamily="34" charset="0"/>
              </a:rPr>
              <a:t>Si la symptomatologie n’est pas homogène </a:t>
            </a:r>
            <a:r>
              <a:rPr lang="fr-FR" b="1" dirty="0">
                <a:solidFill>
                  <a:srgbClr val="FF6600"/>
                </a:solidFill>
                <a:latin typeface="Calibri" panose="020F0502020204030204" pitchFamily="34" charset="0"/>
                <a:ea typeface="Calibri" panose="020F0502020204030204" pitchFamily="34" charset="0"/>
                <a:sym typeface="Symbol" panose="05050102010706020507" pitchFamily="18" charset="2"/>
              </a:rPr>
              <a:t></a:t>
            </a:r>
            <a:r>
              <a:rPr lang="fr-FR" b="1" dirty="0">
                <a:solidFill>
                  <a:srgbClr val="FF6600"/>
                </a:solidFill>
                <a:latin typeface="Calibri" panose="020F0502020204030204" pitchFamily="34" charset="0"/>
                <a:ea typeface="Calibri" panose="020F0502020204030204" pitchFamily="34" charset="0"/>
              </a:rPr>
              <a:t> commentaire dans SPICE +++ </a:t>
            </a:r>
          </a:p>
        </p:txBody>
      </p:sp>
      <p:grpSp>
        <p:nvGrpSpPr>
          <p:cNvPr id="7" name="Groupe 6">
            <a:extLst>
              <a:ext uri="{FF2B5EF4-FFF2-40B4-BE49-F238E27FC236}">
                <a16:creationId xmlns:a16="http://schemas.microsoft.com/office/drawing/2014/main" id="{64DEE3A0-C46B-4B91-8E07-E9753179808D}"/>
              </a:ext>
            </a:extLst>
          </p:cNvPr>
          <p:cNvGrpSpPr/>
          <p:nvPr/>
        </p:nvGrpSpPr>
        <p:grpSpPr>
          <a:xfrm>
            <a:off x="3249033" y="1908873"/>
            <a:ext cx="2778935" cy="3045600"/>
            <a:chOff x="3738522" y="1908873"/>
            <a:chExt cx="2778935" cy="3045600"/>
          </a:xfrm>
        </p:grpSpPr>
        <p:pic>
          <p:nvPicPr>
            <p:cNvPr id="8" name="Image 7" descr="Une image contenant texte, capture d’écran, Police, nombre&#10;&#10;Description générée automatiquement">
              <a:extLst>
                <a:ext uri="{FF2B5EF4-FFF2-40B4-BE49-F238E27FC236}">
                  <a16:creationId xmlns:a16="http://schemas.microsoft.com/office/drawing/2014/main" id="{60CD2B97-D0A9-8FE5-99C0-C36149F3F68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738522" y="1908873"/>
              <a:ext cx="2778935" cy="3045600"/>
            </a:xfrm>
            <a:prstGeom prst="rect">
              <a:avLst/>
            </a:prstGeom>
          </p:spPr>
        </p:pic>
        <p:sp>
          <p:nvSpPr>
            <p:cNvPr id="11" name="Ellipse 10">
              <a:extLst>
                <a:ext uri="{FF2B5EF4-FFF2-40B4-BE49-F238E27FC236}">
                  <a16:creationId xmlns:a16="http://schemas.microsoft.com/office/drawing/2014/main" id="{2D327470-B843-FFE3-06CB-B82AE0D333A5}"/>
                </a:ext>
              </a:extLst>
            </p:cNvPr>
            <p:cNvSpPr/>
            <p:nvPr/>
          </p:nvSpPr>
          <p:spPr>
            <a:xfrm>
              <a:off x="4429446" y="4323560"/>
              <a:ext cx="1626798" cy="630913"/>
            </a:xfrm>
            <a:prstGeom prst="ellipse">
              <a:avLst/>
            </a:prstGeom>
            <a:noFill/>
            <a:ln w="31750">
              <a:solidFill>
                <a:srgbClr val="F9A3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grpSp>
        <p:nvGrpSpPr>
          <p:cNvPr id="5" name="Groupe 4">
            <a:extLst>
              <a:ext uri="{FF2B5EF4-FFF2-40B4-BE49-F238E27FC236}">
                <a16:creationId xmlns:a16="http://schemas.microsoft.com/office/drawing/2014/main" id="{D033DA36-268E-4AA5-9A51-5BECFB61E2A6}"/>
              </a:ext>
            </a:extLst>
          </p:cNvPr>
          <p:cNvGrpSpPr/>
          <p:nvPr/>
        </p:nvGrpSpPr>
        <p:grpSpPr>
          <a:xfrm>
            <a:off x="1562919" y="5209319"/>
            <a:ext cx="6151165" cy="922924"/>
            <a:chOff x="2142648" y="5207283"/>
            <a:chExt cx="6151165" cy="922924"/>
          </a:xfrm>
        </p:grpSpPr>
        <p:pic>
          <p:nvPicPr>
            <p:cNvPr id="10" name="Image 9" descr="Une image contenant texte, capture d’écran, blanc&#10;&#10;Description générée automatiquement">
              <a:extLst>
                <a:ext uri="{FF2B5EF4-FFF2-40B4-BE49-F238E27FC236}">
                  <a16:creationId xmlns:a16="http://schemas.microsoft.com/office/drawing/2014/main" id="{83D0CCDE-7A48-C225-0FC4-B2010D5CE08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142648" y="5207283"/>
              <a:ext cx="6151165" cy="922924"/>
            </a:xfrm>
            <a:prstGeom prst="rect">
              <a:avLst/>
            </a:prstGeom>
          </p:spPr>
        </p:pic>
        <p:sp>
          <p:nvSpPr>
            <p:cNvPr id="12" name="Ellipse 11">
              <a:extLst>
                <a:ext uri="{FF2B5EF4-FFF2-40B4-BE49-F238E27FC236}">
                  <a16:creationId xmlns:a16="http://schemas.microsoft.com/office/drawing/2014/main" id="{F7954E65-ED68-5637-3EAF-2BD4E8E1F3DB}"/>
                </a:ext>
              </a:extLst>
            </p:cNvPr>
            <p:cNvSpPr/>
            <p:nvPr/>
          </p:nvSpPr>
          <p:spPr>
            <a:xfrm>
              <a:off x="7071470" y="5419115"/>
              <a:ext cx="1222343" cy="405817"/>
            </a:xfrm>
            <a:prstGeom prst="ellipse">
              <a:avLst/>
            </a:prstGeom>
            <a:noFill/>
            <a:ln w="25400">
              <a:solidFill>
                <a:srgbClr val="00B9B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pic>
        <p:nvPicPr>
          <p:cNvPr id="16" name="Image 15">
            <a:extLst>
              <a:ext uri="{FF2B5EF4-FFF2-40B4-BE49-F238E27FC236}">
                <a16:creationId xmlns:a16="http://schemas.microsoft.com/office/drawing/2014/main" id="{3FA2110B-90C1-B548-B44B-58A3FC5608D2}"/>
              </a:ext>
            </a:extLst>
          </p:cNvPr>
          <p:cNvPicPr/>
          <p:nvPr/>
        </p:nvPicPr>
        <p:blipFill>
          <a:blip r:embed="rId14"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7" name="Image 16"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22" name="Rectangle 21"/>
          <p:cNvSpPr/>
          <p:nvPr/>
        </p:nvSpPr>
        <p:spPr>
          <a:xfrm>
            <a:off x="5416206" y="6387089"/>
            <a:ext cx="3564950" cy="369332"/>
          </a:xfrm>
          <a:prstGeom prst="rect">
            <a:avLst/>
          </a:prstGeom>
        </p:spPr>
        <p:txBody>
          <a:bodyPr wrap="none">
            <a:spAutoFit/>
          </a:bodyPr>
          <a:lstStyle/>
          <a:p>
            <a:r>
              <a:rPr lang="fr-FR" dirty="0"/>
              <a:t>SeqOIA-PRE-IT-018-03 Page 4 sur 18</a:t>
            </a:r>
          </a:p>
        </p:txBody>
      </p:sp>
    </p:spTree>
    <p:extLst>
      <p:ext uri="{BB962C8B-B14F-4D97-AF65-F5344CB8AC3E}">
        <p14:creationId xmlns:p14="http://schemas.microsoft.com/office/powerpoint/2010/main" val="508434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5" name="ZoneTexte 4">
            <a:extLst>
              <a:ext uri="{FF2B5EF4-FFF2-40B4-BE49-F238E27FC236}">
                <a16:creationId xmlns:a16="http://schemas.microsoft.com/office/drawing/2014/main" id="{C8D47813-4448-31F1-393A-CF1F3FD11CA4}"/>
              </a:ext>
            </a:extLst>
          </p:cNvPr>
          <p:cNvSpPr txBox="1"/>
          <p:nvPr/>
        </p:nvSpPr>
        <p:spPr>
          <a:xfrm>
            <a:off x="839328" y="887634"/>
            <a:ext cx="8038010" cy="5539978"/>
          </a:xfrm>
          <a:prstGeom prst="rect">
            <a:avLst/>
          </a:prstGeom>
          <a:solidFill>
            <a:schemeClr val="bg1"/>
          </a:solidFill>
        </p:spPr>
        <p:txBody>
          <a:bodyPr wrap="square">
            <a:spAutoFit/>
          </a:bodyPr>
          <a:lstStyle/>
          <a:p>
            <a:pPr indent="-228600"/>
            <a:r>
              <a:rPr lang="fr-FR" sz="2400" b="1" dirty="0">
                <a:solidFill>
                  <a:srgbClr val="F9A300"/>
                </a:solidFill>
                <a:effectLst/>
                <a:latin typeface="Calibri" panose="020F0502020204030204" pitchFamily="34" charset="0"/>
                <a:ea typeface="Calibri" panose="020F0502020204030204" pitchFamily="34" charset="0"/>
              </a:rPr>
              <a:t>Compléter les informations cliniques </a:t>
            </a:r>
          </a:p>
          <a:p>
            <a:pPr indent="-228600"/>
            <a:r>
              <a:rPr lang="fr-FR" sz="1800" dirty="0">
                <a:solidFill>
                  <a:srgbClr val="002060"/>
                </a:solidFill>
                <a:effectLst/>
                <a:latin typeface="Calibri" panose="020F0502020204030204" pitchFamily="34" charset="0"/>
                <a:ea typeface="Calibri" panose="020F0502020204030204" pitchFamily="34" charset="0"/>
              </a:rPr>
              <a:t> </a:t>
            </a:r>
          </a:p>
          <a:p>
            <a:pPr marL="57150" lvl="1" indent="-285750">
              <a:buFont typeface="Arial" panose="020B0604020202020204" pitchFamily="34" charset="0"/>
              <a:buChar char="•"/>
            </a:pPr>
            <a:r>
              <a:rPr lang="fr-FR" dirty="0">
                <a:solidFill>
                  <a:srgbClr val="002060"/>
                </a:solidFill>
                <a:latin typeface="Calibri" panose="020F0502020204030204" pitchFamily="34" charset="0"/>
                <a:ea typeface="Calibri" panose="020F0502020204030204" pitchFamily="34" charset="0"/>
              </a:rPr>
              <a:t>Fœtopathologie: terme interruption ou décès + CR </a:t>
            </a:r>
            <a:r>
              <a:rPr lang="fr-FR" dirty="0" err="1">
                <a:solidFill>
                  <a:srgbClr val="002060"/>
                </a:solidFill>
                <a:latin typeface="Calibri" panose="020F0502020204030204" pitchFamily="34" charset="0"/>
                <a:ea typeface="Calibri" panose="020F0502020204030204" pitchFamily="34" charset="0"/>
              </a:rPr>
              <a:t>foetopath</a:t>
            </a:r>
            <a:r>
              <a:rPr lang="fr-FR" dirty="0">
                <a:solidFill>
                  <a:srgbClr val="002060"/>
                </a:solidFill>
                <a:latin typeface="Calibri" panose="020F0502020204030204" pitchFamily="34" charset="0"/>
                <a:ea typeface="Calibri" panose="020F0502020204030204" pitchFamily="34" charset="0"/>
              </a:rPr>
              <a:t> (indispensable) </a:t>
            </a:r>
          </a:p>
          <a:p>
            <a:pPr marL="0" lvl="1"/>
            <a:r>
              <a:rPr lang="fr-FR" dirty="0">
                <a:solidFill>
                  <a:srgbClr val="002060"/>
                </a:solidFill>
                <a:latin typeface="Calibri" panose="020F0502020204030204" pitchFamily="34" charset="0"/>
                <a:ea typeface="Calibri" panose="020F0502020204030204" pitchFamily="34" charset="0"/>
              </a:rPr>
              <a:t>		</a:t>
            </a:r>
          </a:p>
          <a:p>
            <a:pPr marL="0" lvl="1"/>
            <a:r>
              <a:rPr lang="fr-FR" dirty="0">
                <a:solidFill>
                  <a:srgbClr val="002060"/>
                </a:solidFill>
                <a:latin typeface="Calibri" panose="020F0502020204030204" pitchFamily="34" charset="0"/>
                <a:ea typeface="Calibri" panose="020F0502020204030204" pitchFamily="34" charset="0"/>
              </a:rPr>
              <a:t>	</a:t>
            </a:r>
          </a:p>
          <a:p>
            <a:pPr marL="0" lvl="1"/>
            <a:r>
              <a:rPr lang="fr-FR" dirty="0">
                <a:solidFill>
                  <a:srgbClr val="002060"/>
                </a:solidFill>
                <a:latin typeface="Calibri" panose="020F0502020204030204" pitchFamily="34" charset="0"/>
                <a:ea typeface="Calibri" panose="020F0502020204030204" pitchFamily="34" charset="0"/>
              </a:rPr>
              <a:t>	Ne pas oublier de joindre (dans les données médicales) un document 	attestant de l’absence de contamination maternelle pour les ADN issus de 	liquide amniotique, de trophoblaste ou de sang fœtal</a:t>
            </a:r>
          </a:p>
          <a:p>
            <a:pPr marL="0" lvl="1"/>
            <a:endParaRPr lang="fr-FR" dirty="0">
              <a:solidFill>
                <a:srgbClr val="002060"/>
              </a:solidFill>
              <a:latin typeface="Calibri" panose="020F0502020204030204" pitchFamily="34" charset="0"/>
              <a:ea typeface="Calibri" panose="020F0502020204030204" pitchFamily="34" charset="0"/>
            </a:endParaRPr>
          </a:p>
          <a:p>
            <a:pPr marL="57150" indent="-285750">
              <a:buFont typeface="Arial" panose="020B0604020202020204" pitchFamily="34" charset="0"/>
              <a:buChar char="•"/>
            </a:pPr>
            <a:r>
              <a:rPr lang="fr-FR" dirty="0">
                <a:solidFill>
                  <a:srgbClr val="002060"/>
                </a:solidFill>
                <a:latin typeface="Calibri" panose="020F0502020204030204" pitchFamily="34" charset="0"/>
                <a:ea typeface="Calibri" panose="020F0502020204030204" pitchFamily="34" charset="0"/>
              </a:rPr>
              <a:t>Saisir les termes HPO</a:t>
            </a:r>
          </a:p>
          <a:p>
            <a:pPr marL="57150" indent="-285750">
              <a:buFont typeface="Arial" panose="020B0604020202020204" pitchFamily="34" charset="0"/>
              <a:buChar char="•"/>
            </a:pPr>
            <a:endParaRPr lang="fr-FR" dirty="0">
              <a:solidFill>
                <a:srgbClr val="002060"/>
              </a:solidFill>
              <a:latin typeface="Calibri" panose="020F0502020204030204" pitchFamily="34" charset="0"/>
              <a:ea typeface="Calibri" panose="020F0502020204030204" pitchFamily="34" charset="0"/>
            </a:endParaRPr>
          </a:p>
          <a:p>
            <a:pPr marL="57150" indent="-285750">
              <a:buFont typeface="Arial" panose="020B0604020202020204" pitchFamily="34" charset="0"/>
              <a:buChar char="•"/>
            </a:pPr>
            <a:r>
              <a:rPr lang="fr-FR" dirty="0">
                <a:solidFill>
                  <a:srgbClr val="002060"/>
                </a:solidFill>
                <a:latin typeface="Calibri" panose="020F0502020204030204" pitchFamily="34" charset="0"/>
                <a:ea typeface="Calibri" panose="020F0502020204030204" pitchFamily="34" charset="0"/>
              </a:rPr>
              <a:t>Téléverser la fiche de synthèse RCP </a:t>
            </a:r>
            <a:r>
              <a:rPr lang="fr-FR" sz="1800" dirty="0">
                <a:solidFill>
                  <a:srgbClr val="002060"/>
                </a:solidFill>
                <a:effectLst/>
                <a:latin typeface="Calibri" panose="020F0502020204030204" pitchFamily="34" charset="0"/>
                <a:ea typeface="Calibri" panose="020F0502020204030204" pitchFamily="34" charset="0"/>
              </a:rPr>
              <a:t>(power point, fichier texte) </a:t>
            </a:r>
            <a:r>
              <a:rPr lang="fr-FR" dirty="0">
                <a:solidFill>
                  <a:srgbClr val="002060"/>
                </a:solidFill>
                <a:latin typeface="Calibri" panose="020F0502020204030204" pitchFamily="34" charset="0"/>
                <a:ea typeface="Calibri" panose="020F0502020204030204" pitchFamily="34" charset="0"/>
              </a:rPr>
              <a:t>ou CR</a:t>
            </a:r>
          </a:p>
          <a:p>
            <a:endParaRPr lang="fr-FR" dirty="0">
              <a:solidFill>
                <a:srgbClr val="002060"/>
              </a:solidFill>
              <a:latin typeface="Calibri" panose="020F0502020204030204" pitchFamily="34" charset="0"/>
              <a:ea typeface="Calibri" panose="020F0502020204030204" pitchFamily="34" charset="0"/>
            </a:endParaRPr>
          </a:p>
          <a:p>
            <a:pPr marL="228600" lvl="1" algn="ctr"/>
            <a:r>
              <a:rPr lang="fr-FR" sz="2400" b="1" dirty="0">
                <a:solidFill>
                  <a:srgbClr val="FF6600"/>
                </a:solidFill>
                <a:latin typeface="Calibri" panose="020F0502020204030204" pitchFamily="34" charset="0"/>
                <a:ea typeface="Calibri" panose="020F0502020204030204" pitchFamily="34" charset="0"/>
              </a:rPr>
              <a:t>La fiche de synthèse est à privilégier +++</a:t>
            </a:r>
          </a:p>
          <a:p>
            <a:pPr marL="228600" lvl="1" algn="ctr"/>
            <a:r>
              <a:rPr lang="fr-FR" sz="2400" b="1" dirty="0">
                <a:solidFill>
                  <a:srgbClr val="FF6600"/>
                </a:solidFill>
                <a:latin typeface="Calibri" panose="020F0502020204030204" pitchFamily="34" charset="0"/>
                <a:ea typeface="Calibri" panose="020F0502020204030204" pitchFamily="34" charset="0"/>
              </a:rPr>
              <a:t>(exemple: CHU Angers)</a:t>
            </a:r>
          </a:p>
          <a:p>
            <a:pPr indent="-228600"/>
            <a:endParaRPr lang="fr-FR" sz="1800" dirty="0">
              <a:solidFill>
                <a:srgbClr val="002060"/>
              </a:solidFill>
              <a:effectLst/>
              <a:latin typeface="Calibri" panose="020F0502020204030204" pitchFamily="34" charset="0"/>
              <a:ea typeface="Calibri" panose="020F0502020204030204" pitchFamily="34" charset="0"/>
            </a:endParaRPr>
          </a:p>
          <a:p>
            <a:pPr indent="-228600" algn="ctr"/>
            <a:r>
              <a:rPr lang="fr-FR" sz="2400" b="1" dirty="0">
                <a:solidFill>
                  <a:srgbClr val="FF0000"/>
                </a:solidFill>
                <a:effectLst/>
                <a:latin typeface="Calibri" panose="020F0502020204030204" pitchFamily="34" charset="0"/>
                <a:ea typeface="Calibri" panose="020F0502020204030204" pitchFamily="34" charset="0"/>
              </a:rPr>
              <a:t>L’utilisation exclusive de termes HPO réduit</a:t>
            </a:r>
          </a:p>
          <a:p>
            <a:pPr indent="-228600" algn="ctr"/>
            <a:r>
              <a:rPr lang="fr-FR" sz="2400" b="1" dirty="0">
                <a:solidFill>
                  <a:srgbClr val="FF0000"/>
                </a:solidFill>
                <a:effectLst/>
                <a:latin typeface="Calibri" panose="020F0502020204030204" pitchFamily="34" charset="0"/>
                <a:ea typeface="Calibri" panose="020F0502020204030204" pitchFamily="34" charset="0"/>
              </a:rPr>
              <a:t>le taux d’élucidation diagnostique</a:t>
            </a:r>
            <a:r>
              <a:rPr lang="fr-FR" sz="2400" b="1" dirty="0">
                <a:solidFill>
                  <a:srgbClr val="FF0000"/>
                </a:solidFill>
                <a:latin typeface="Calibri" panose="020F0502020204030204" pitchFamily="34" charset="0"/>
                <a:ea typeface="Calibri" panose="020F0502020204030204" pitchFamily="34" charset="0"/>
              </a:rPr>
              <a:t> de 25%.</a:t>
            </a:r>
            <a:endParaRPr lang="fr-FR" sz="2400" b="1" kern="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2" name="Image 11">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4" name="Image 13"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6" name="Rectangle 15"/>
          <p:cNvSpPr/>
          <p:nvPr/>
        </p:nvSpPr>
        <p:spPr>
          <a:xfrm>
            <a:off x="5416206" y="6387089"/>
            <a:ext cx="3564950" cy="369332"/>
          </a:xfrm>
          <a:prstGeom prst="rect">
            <a:avLst/>
          </a:prstGeom>
        </p:spPr>
        <p:txBody>
          <a:bodyPr wrap="none">
            <a:spAutoFit/>
          </a:bodyPr>
          <a:lstStyle/>
          <a:p>
            <a:r>
              <a:rPr lang="fr-FR" dirty="0"/>
              <a:t>SeqOIA-PRE-IT-018-03 Page 5 sur 18</a:t>
            </a:r>
          </a:p>
        </p:txBody>
      </p:sp>
      <p:pic>
        <p:nvPicPr>
          <p:cNvPr id="2" name="Image 1">
            <a:extLst>
              <a:ext uri="{FF2B5EF4-FFF2-40B4-BE49-F238E27FC236}">
                <a16:creationId xmlns:a16="http://schemas.microsoft.com/office/drawing/2014/main" id="{52D54C9A-BC59-436A-8A50-2F8AFBB6B795}"/>
              </a:ext>
            </a:extLst>
          </p:cNvPr>
          <p:cNvPicPr>
            <a:picLocks noChangeAspect="1"/>
          </p:cNvPicPr>
          <p:nvPr/>
        </p:nvPicPr>
        <p:blipFill>
          <a:blip r:embed="rId14"/>
          <a:stretch>
            <a:fillRect/>
          </a:stretch>
        </p:blipFill>
        <p:spPr>
          <a:xfrm>
            <a:off x="839328" y="2269079"/>
            <a:ext cx="896190" cy="896190"/>
          </a:xfrm>
          <a:prstGeom prst="rect">
            <a:avLst/>
          </a:prstGeom>
        </p:spPr>
      </p:pic>
    </p:spTree>
    <p:extLst>
      <p:ext uri="{BB962C8B-B14F-4D97-AF65-F5344CB8AC3E}">
        <p14:creationId xmlns:p14="http://schemas.microsoft.com/office/powerpoint/2010/main" val="3647538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5" name="ZoneTexte 4">
            <a:extLst>
              <a:ext uri="{FF2B5EF4-FFF2-40B4-BE49-F238E27FC236}">
                <a16:creationId xmlns:a16="http://schemas.microsoft.com/office/drawing/2014/main" id="{C8D47813-4448-31F1-393A-CF1F3FD11CA4}"/>
              </a:ext>
            </a:extLst>
          </p:cNvPr>
          <p:cNvSpPr txBox="1"/>
          <p:nvPr/>
        </p:nvSpPr>
        <p:spPr>
          <a:xfrm>
            <a:off x="703428" y="1485509"/>
            <a:ext cx="7870147" cy="4154984"/>
          </a:xfrm>
          <a:prstGeom prst="rect">
            <a:avLst/>
          </a:prstGeom>
          <a:solidFill>
            <a:schemeClr val="bg1"/>
          </a:solidFill>
        </p:spPr>
        <p:txBody>
          <a:bodyPr wrap="square">
            <a:spAutoFit/>
          </a:bodyPr>
          <a:lstStyle/>
          <a:p>
            <a:pPr indent="-228600"/>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Respecter les conditions/parcours/séquences d’examens définis dans chaque pré-indication </a:t>
            </a:r>
            <a:endParaRPr lang="fr-FR" sz="2400" b="1"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endParaRPr lang="fr-FR" sz="1800" b="1"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lvl="1"/>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Sur le </a:t>
            </a:r>
            <a:r>
              <a:rPr lang="fr-FR" u="sng" kern="100">
                <a:solidFill>
                  <a:srgbClr val="002060"/>
                </a:solidFill>
                <a:effectLst/>
                <a:latin typeface="Calibri" panose="020F0502020204030204" pitchFamily="34" charset="0"/>
                <a:ea typeface="Calibri" panose="020F0502020204030204" pitchFamily="34" charset="0"/>
                <a:cs typeface="Calibri" panose="020F0502020204030204" pitchFamily="34" charset="0"/>
                <a:hlinkClick r:id="rId12">
                  <a:extLst>
                    <a:ext uri="{A12FA001-AC4F-418D-AE19-62706E023703}">
                      <ahyp:hlinkClr xmlns:ahyp="http://schemas.microsoft.com/office/drawing/2018/hyperlinkcolor" val="tx"/>
                    </a:ext>
                  </a:extLst>
                </a:hlinkClick>
              </a:rPr>
              <a:t>site PFMG2025</a:t>
            </a: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chaque pré-indication dispose d’une page présentant les critères avant d’envisager une discussion en RCP-FMG, la place du STDH dans la stratégie diagnostique, une cartographie des RCP et les contacts des responsables de RCP</a:t>
            </a:r>
          </a:p>
          <a:p>
            <a:pPr indent="-228600"/>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Respecter l’organisation nationale des RCP </a:t>
            </a:r>
            <a:r>
              <a:rPr lang="fr-FR" sz="24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et </a:t>
            </a:r>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veiller à une articulation harmonieuse entre RCP génomique et RCP nationales</a:t>
            </a:r>
          </a:p>
          <a:p>
            <a:pPr indent="-228600"/>
            <a:endParaRPr lang="fr-FR" sz="1800" b="1" kern="100" dirty="0">
              <a:solidFill>
                <a:srgbClr val="F9A3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 11">
            <a:extLst>
              <a:ext uri="{FF2B5EF4-FFF2-40B4-BE49-F238E27FC236}">
                <a16:creationId xmlns:a16="http://schemas.microsoft.com/office/drawing/2014/main" id="{3FA2110B-90C1-B548-B44B-58A3FC5608D2}"/>
              </a:ext>
            </a:extLst>
          </p:cNvPr>
          <p:cNvPicPr/>
          <p:nvPr/>
        </p:nvPicPr>
        <p:blipFill>
          <a:blip r:embed="rId13"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4" name="Image 13"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6" name="Rectangle 15"/>
          <p:cNvSpPr/>
          <p:nvPr/>
        </p:nvSpPr>
        <p:spPr>
          <a:xfrm>
            <a:off x="5416206" y="6387089"/>
            <a:ext cx="3564950" cy="369332"/>
          </a:xfrm>
          <a:prstGeom prst="rect">
            <a:avLst/>
          </a:prstGeom>
        </p:spPr>
        <p:txBody>
          <a:bodyPr wrap="none">
            <a:spAutoFit/>
          </a:bodyPr>
          <a:lstStyle/>
          <a:p>
            <a:r>
              <a:rPr lang="fr-FR" dirty="0"/>
              <a:t>SeqOIA-PRE-IT-018-03 Page 6 sur 18</a:t>
            </a:r>
          </a:p>
        </p:txBody>
      </p:sp>
    </p:spTree>
    <p:extLst>
      <p:ext uri="{BB962C8B-B14F-4D97-AF65-F5344CB8AC3E}">
        <p14:creationId xmlns:p14="http://schemas.microsoft.com/office/powerpoint/2010/main" val="412089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5" name="ZoneTexte 4">
            <a:extLst>
              <a:ext uri="{FF2B5EF4-FFF2-40B4-BE49-F238E27FC236}">
                <a16:creationId xmlns:a16="http://schemas.microsoft.com/office/drawing/2014/main" id="{C8D47813-4448-31F1-393A-CF1F3FD11CA4}"/>
              </a:ext>
            </a:extLst>
          </p:cNvPr>
          <p:cNvSpPr txBox="1"/>
          <p:nvPr/>
        </p:nvSpPr>
        <p:spPr>
          <a:xfrm>
            <a:off x="996290" y="1120676"/>
            <a:ext cx="7724085" cy="4616648"/>
          </a:xfrm>
          <a:prstGeom prst="rect">
            <a:avLst/>
          </a:prstGeom>
          <a:solidFill>
            <a:schemeClr val="bg1"/>
          </a:solidFill>
        </p:spPr>
        <p:txBody>
          <a:bodyPr wrap="square">
            <a:spAutoFit/>
          </a:bodyPr>
          <a:lstStyle/>
          <a:p>
            <a:pPr indent="-228600"/>
            <a:r>
              <a:rPr lang="fr-FR" sz="24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En maladies rares, privilégiez les prescriptions en TRIO </a:t>
            </a:r>
          </a:p>
          <a:p>
            <a:pPr indent="-228600"/>
            <a:endParaRPr lang="fr-FR" sz="18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fr-FR" dirty="0">
                <a:solidFill>
                  <a:srgbClr val="002060"/>
                </a:solidFill>
              </a:rPr>
              <a:t>En raison de l’augmentation de l’activité, une vigilance particulière doit être apportée au format de l’examen. </a:t>
            </a:r>
          </a:p>
          <a:p>
            <a:pPr marL="0" indent="0">
              <a:buNone/>
            </a:pPr>
            <a:r>
              <a:rPr lang="fr-FR" dirty="0">
                <a:solidFill>
                  <a:srgbClr val="002060"/>
                </a:solidFill>
              </a:rPr>
              <a:t> </a:t>
            </a:r>
          </a:p>
          <a:p>
            <a:pPr marL="0" indent="0">
              <a:buNone/>
            </a:pPr>
            <a:r>
              <a:rPr lang="fr-FR" dirty="0">
                <a:solidFill>
                  <a:srgbClr val="002060"/>
                </a:solidFill>
              </a:rPr>
              <a:t>Les formats ≥ quatuor sont acceptés d’emblée si doute sur l’homogénéité du phénotype dans la famille (maladies distinctes?) </a:t>
            </a:r>
            <a:r>
              <a:rPr lang="fr-FR" b="1" dirty="0">
                <a:solidFill>
                  <a:srgbClr val="FF6600"/>
                </a:solidFill>
                <a:sym typeface="Wingdings" panose="05000000000000000000" pitchFamily="2" charset="2"/>
              </a:rPr>
              <a:t> commentaire dans SPICE +++</a:t>
            </a:r>
          </a:p>
          <a:p>
            <a:pPr marL="0" indent="0">
              <a:buNone/>
            </a:pPr>
            <a:endParaRPr lang="fr-FR" dirty="0">
              <a:solidFill>
                <a:srgbClr val="002060"/>
              </a:solidFill>
            </a:endParaRPr>
          </a:p>
          <a:p>
            <a:r>
              <a:rPr lang="fr-FR" dirty="0">
                <a:solidFill>
                  <a:srgbClr val="002060"/>
                </a:solidFill>
              </a:rPr>
              <a:t>Une extension en quatuor ou plus sera acceptée si analyse initiale non conclusive en trio</a:t>
            </a:r>
            <a:r>
              <a:rPr lang="fr-FR" dirty="0">
                <a:solidFill>
                  <a:srgbClr val="002060"/>
                </a:solidFill>
                <a:sym typeface="Symbol" panose="05050102010706020507" pitchFamily="18" charset="2"/>
              </a:rPr>
              <a:t> </a:t>
            </a:r>
            <a:r>
              <a:rPr lang="fr-FR" b="1" dirty="0">
                <a:solidFill>
                  <a:srgbClr val="FF6600"/>
                </a:solidFill>
                <a:sym typeface="Symbol" panose="05050102010706020507" pitchFamily="18" charset="2"/>
              </a:rPr>
              <a:t> </a:t>
            </a:r>
            <a:r>
              <a:rPr lang="fr-FR" b="1" dirty="0">
                <a:solidFill>
                  <a:srgbClr val="FF6600"/>
                </a:solidFill>
              </a:rPr>
              <a:t>demander la réouverture de la prescription à </a:t>
            </a:r>
            <a:r>
              <a:rPr lang="fr-FR" b="1" dirty="0">
                <a:solidFill>
                  <a:srgbClr val="0070C0"/>
                </a:solidFill>
              </a:rPr>
              <a:t>seqoia@aphp.fr </a:t>
            </a:r>
          </a:p>
          <a:p>
            <a:pPr marL="0" indent="0">
              <a:buNone/>
            </a:pPr>
            <a:endParaRPr lang="fr-FR" dirty="0">
              <a:solidFill>
                <a:srgbClr val="002060"/>
              </a:solidFill>
            </a:endParaRPr>
          </a:p>
          <a:p>
            <a:r>
              <a:rPr lang="fr-FR" dirty="0">
                <a:solidFill>
                  <a:srgbClr val="002060"/>
                </a:solidFill>
              </a:rPr>
              <a:t>Pas de mineurs asymptomatiques, </a:t>
            </a:r>
          </a:p>
          <a:p>
            <a:endParaRPr lang="fr-FR" dirty="0">
              <a:solidFill>
                <a:srgbClr val="002060"/>
              </a:solidFill>
            </a:endParaRPr>
          </a:p>
          <a:p>
            <a:r>
              <a:rPr lang="fr-FR" dirty="0">
                <a:solidFill>
                  <a:srgbClr val="002060"/>
                </a:solidFill>
              </a:rPr>
              <a:t>Pas de majeur asymptomatique (hors parents), sauf exception </a:t>
            </a:r>
            <a:r>
              <a:rPr lang="fr-FR" dirty="0">
                <a:solidFill>
                  <a:srgbClr val="002060"/>
                </a:solidFill>
                <a:sym typeface="Symbol" panose="05050102010706020507" pitchFamily="18" charset="2"/>
              </a:rPr>
              <a:t> demande à effectuer à </a:t>
            </a:r>
            <a:r>
              <a:rPr lang="fr-FR" b="1" dirty="0">
                <a:solidFill>
                  <a:srgbClr val="0070C0"/>
                </a:solidFill>
                <a:sym typeface="Symbol" panose="05050102010706020507" pitchFamily="18" charset="2"/>
              </a:rPr>
              <a:t>seqoia@aphp.fr </a:t>
            </a:r>
            <a:r>
              <a:rPr lang="fr-FR" dirty="0">
                <a:solidFill>
                  <a:srgbClr val="002060"/>
                </a:solidFill>
                <a:sym typeface="Symbol" panose="05050102010706020507" pitchFamily="18" charset="2"/>
              </a:rPr>
              <a:t>et </a:t>
            </a:r>
            <a:r>
              <a:rPr lang="fr-FR" b="1" dirty="0">
                <a:solidFill>
                  <a:srgbClr val="FF6600"/>
                </a:solidFill>
                <a:sym typeface="Symbol" panose="05050102010706020507" pitchFamily="18" charset="2"/>
              </a:rPr>
              <a:t>commentaire dans SPICE si accepté</a:t>
            </a:r>
            <a:endParaRPr lang="fr-FR" b="1" dirty="0">
              <a:solidFill>
                <a:srgbClr val="FF6600"/>
              </a:solidFill>
            </a:endParaRPr>
          </a:p>
          <a:p>
            <a:pPr marL="0" indent="0">
              <a:buNone/>
            </a:pPr>
            <a:endParaRPr lang="fr-FR" dirty="0">
              <a:solidFill>
                <a:srgbClr val="002060"/>
              </a:solidFill>
            </a:endParaRPr>
          </a:p>
        </p:txBody>
      </p:sp>
      <p:pic>
        <p:nvPicPr>
          <p:cNvPr id="12" name="Image 11">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4" name="Image 13"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6" name="Rectangle 15"/>
          <p:cNvSpPr/>
          <p:nvPr/>
        </p:nvSpPr>
        <p:spPr>
          <a:xfrm>
            <a:off x="5416206" y="6387089"/>
            <a:ext cx="3564950" cy="369332"/>
          </a:xfrm>
          <a:prstGeom prst="rect">
            <a:avLst/>
          </a:prstGeom>
        </p:spPr>
        <p:txBody>
          <a:bodyPr wrap="none">
            <a:spAutoFit/>
          </a:bodyPr>
          <a:lstStyle/>
          <a:p>
            <a:r>
              <a:rPr lang="fr-FR" dirty="0"/>
              <a:t>SeqOIA-PRE-IT-018-03 Page 7 sur 18</a:t>
            </a:r>
          </a:p>
        </p:txBody>
      </p:sp>
    </p:spTree>
    <p:extLst>
      <p:ext uri="{BB962C8B-B14F-4D97-AF65-F5344CB8AC3E}">
        <p14:creationId xmlns:p14="http://schemas.microsoft.com/office/powerpoint/2010/main" val="1610560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5" name="ZoneTexte 4">
            <a:extLst>
              <a:ext uri="{FF2B5EF4-FFF2-40B4-BE49-F238E27FC236}">
                <a16:creationId xmlns:a16="http://schemas.microsoft.com/office/drawing/2014/main" id="{C8D47813-4448-31F1-393A-CF1F3FD11CA4}"/>
              </a:ext>
            </a:extLst>
          </p:cNvPr>
          <p:cNvSpPr txBox="1"/>
          <p:nvPr/>
        </p:nvSpPr>
        <p:spPr>
          <a:xfrm>
            <a:off x="223256" y="934610"/>
            <a:ext cx="8830492" cy="5262979"/>
          </a:xfrm>
          <a:prstGeom prst="rect">
            <a:avLst/>
          </a:prstGeom>
          <a:solidFill>
            <a:schemeClr val="bg1"/>
          </a:solidFill>
        </p:spPr>
        <p:txBody>
          <a:bodyPr wrap="square">
            <a:spAutoFit/>
          </a:bodyPr>
          <a:lstStyle/>
          <a:p>
            <a:pPr indent="-228600" algn="ctr"/>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Pas de prescriptions simultanées: </a:t>
            </a:r>
          </a:p>
          <a:p>
            <a:pPr indent="-228600" algn="ctr"/>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Panel + génome </a:t>
            </a:r>
          </a:p>
          <a:p>
            <a:pPr indent="-228600" algn="ctr"/>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ou </a:t>
            </a:r>
          </a:p>
          <a:p>
            <a:pPr indent="-228600" algn="ctr"/>
            <a:r>
              <a:rPr lang="fr-FR" sz="2400" b="1" kern="100" dirty="0" err="1">
                <a:solidFill>
                  <a:srgbClr val="F9A300"/>
                </a:solidFill>
                <a:effectLst/>
                <a:latin typeface="Calibri" panose="020F0502020204030204" pitchFamily="34" charset="0"/>
                <a:ea typeface="Calibri" panose="020F0502020204030204" pitchFamily="34" charset="0"/>
                <a:cs typeface="Calibri" panose="020F0502020204030204" pitchFamily="34" charset="0"/>
              </a:rPr>
              <a:t>Exome</a:t>
            </a:r>
            <a:r>
              <a:rPr lang="fr-FR" sz="24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 + </a:t>
            </a:r>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génome</a:t>
            </a:r>
            <a:r>
              <a:rPr lang="fr-FR" sz="18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 </a:t>
            </a:r>
            <a:endParaRPr lang="fr-FR" b="1"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endParaRPr lang="fr-FR" sz="1800" b="1"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indent="-228600"/>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L</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es temps de retours prévisibles de ces examens peut faire l’objet d’une discussion préalable. </a:t>
            </a:r>
          </a:p>
          <a:p>
            <a:pPr indent="-228600"/>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Les doubles voir triples prescriptions sollicitent le plus souvent les mêmes biologistes en bout de chaine. </a:t>
            </a:r>
          </a:p>
          <a:p>
            <a:pPr indent="-228600"/>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Si panel ou </a:t>
            </a:r>
            <a:r>
              <a:rPr lang="fr-FR" sz="1800" kern="100" dirty="0" err="1">
                <a:solidFill>
                  <a:srgbClr val="002060"/>
                </a:solidFill>
                <a:effectLst/>
                <a:latin typeface="Calibri" panose="020F0502020204030204" pitchFamily="34" charset="0"/>
                <a:ea typeface="Calibri" panose="020F0502020204030204" pitchFamily="34" charset="0"/>
                <a:cs typeface="Calibri" panose="020F0502020204030204" pitchFamily="34" charset="0"/>
              </a:rPr>
              <a:t>exome</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en cours: attendre le résultat, sauf si délais d’attente trop long (&gt; 3 mois)</a:t>
            </a:r>
          </a:p>
          <a:p>
            <a:pPr indent="-228600"/>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lgn="ctr"/>
            <a:r>
              <a:rPr lang="fr-FR" sz="2400" b="1" kern="100" dirty="0">
                <a:solidFill>
                  <a:srgbClr val="E31C5D"/>
                </a:solidFill>
                <a:effectLst/>
                <a:latin typeface="Calibri" panose="020F0502020204030204" pitchFamily="34" charset="0"/>
                <a:ea typeface="Calibri" panose="020F0502020204030204" pitchFamily="34" charset="0"/>
                <a:cs typeface="Calibri" panose="020F0502020204030204" pitchFamily="34" charset="0"/>
              </a:rPr>
              <a:t>A titre information, environ 90% des diagnostics sont effectuées dans des gènes appartenant à au moins un panel </a:t>
            </a:r>
            <a:r>
              <a:rPr lang="fr-FR" sz="2400" b="1" kern="100" dirty="0" err="1">
                <a:solidFill>
                  <a:srgbClr val="E31C5D"/>
                </a:solidFill>
                <a:effectLst/>
                <a:latin typeface="Calibri" panose="020F0502020204030204" pitchFamily="34" charset="0"/>
                <a:ea typeface="Calibri" panose="020F0502020204030204" pitchFamily="34" charset="0"/>
                <a:cs typeface="Calibri" panose="020F0502020204030204" pitchFamily="34" charset="0"/>
              </a:rPr>
              <a:t>PanelApp</a:t>
            </a:r>
            <a:endParaRPr lang="fr-FR" sz="2400" b="1" kern="100" dirty="0">
              <a:solidFill>
                <a:srgbClr val="E31C5D"/>
              </a:solidFill>
              <a:effectLst/>
              <a:latin typeface="Calibri" panose="020F0502020204030204" pitchFamily="34" charset="0"/>
              <a:ea typeface="Calibri" panose="020F0502020204030204" pitchFamily="34" charset="0"/>
              <a:cs typeface="Calibri" panose="020F0502020204030204" pitchFamily="34" charset="0"/>
            </a:endParaRPr>
          </a:p>
          <a:p>
            <a:pPr indent="-228600" algn="ctr"/>
            <a:r>
              <a:rPr lang="fr-FR" sz="2400" b="1" kern="100" dirty="0">
                <a:solidFill>
                  <a:srgbClr val="E31C5D"/>
                </a:solidFill>
                <a:latin typeface="Calibri" panose="020F0502020204030204" pitchFamily="34" charset="0"/>
                <a:ea typeface="Calibri" panose="020F0502020204030204" pitchFamily="34" charset="0"/>
                <a:cs typeface="Calibri" panose="020F0502020204030204" pitchFamily="34" charset="0"/>
              </a:rPr>
              <a:t>Toutefois, le </a:t>
            </a:r>
            <a:r>
              <a:rPr lang="fr-FR" sz="2400" b="1" kern="100" dirty="0" err="1">
                <a:solidFill>
                  <a:srgbClr val="E31C5D"/>
                </a:solidFill>
                <a:latin typeface="Calibri" panose="020F0502020204030204" pitchFamily="34" charset="0"/>
                <a:ea typeface="Calibri" panose="020F0502020204030204" pitchFamily="34" charset="0"/>
                <a:cs typeface="Calibri" panose="020F0502020204030204" pitchFamily="34" charset="0"/>
              </a:rPr>
              <a:t>PanelApp</a:t>
            </a:r>
            <a:r>
              <a:rPr lang="fr-FR" sz="2400" b="1" kern="100" dirty="0">
                <a:solidFill>
                  <a:srgbClr val="E31C5D"/>
                </a:solidFill>
                <a:latin typeface="Calibri" panose="020F0502020204030204" pitchFamily="34" charset="0"/>
                <a:ea typeface="Calibri" panose="020F0502020204030204" pitchFamily="34" charset="0"/>
                <a:cs typeface="Calibri" panose="020F0502020204030204" pitchFamily="34" charset="0"/>
              </a:rPr>
              <a:t> diagnostique n’est pas toujours celui qui pourrait être retenu intuitivement</a:t>
            </a:r>
            <a:endParaRPr lang="fr-FR" sz="2400" b="1" kern="100" dirty="0">
              <a:solidFill>
                <a:srgbClr val="E31C5D"/>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2" name="Image 11">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4" name="Image 13"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6" name="Rectangle 15"/>
          <p:cNvSpPr/>
          <p:nvPr/>
        </p:nvSpPr>
        <p:spPr>
          <a:xfrm>
            <a:off x="5416206" y="6387089"/>
            <a:ext cx="3564950" cy="369332"/>
          </a:xfrm>
          <a:prstGeom prst="rect">
            <a:avLst/>
          </a:prstGeom>
        </p:spPr>
        <p:txBody>
          <a:bodyPr wrap="none">
            <a:spAutoFit/>
          </a:bodyPr>
          <a:lstStyle/>
          <a:p>
            <a:r>
              <a:rPr lang="fr-FR" dirty="0"/>
              <a:t>SeqOIA-PRE-IT-018-03 Page 8 sur 18</a:t>
            </a:r>
          </a:p>
        </p:txBody>
      </p:sp>
    </p:spTree>
    <p:extLst>
      <p:ext uri="{BB962C8B-B14F-4D97-AF65-F5344CB8AC3E}">
        <p14:creationId xmlns:p14="http://schemas.microsoft.com/office/powerpoint/2010/main" val="810742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BONNES PRATIQUES DE PRESCRIPTION</a:t>
            </a:r>
          </a:p>
        </p:txBody>
      </p:sp>
      <p:sp>
        <p:nvSpPr>
          <p:cNvPr id="5" name="ZoneTexte 4">
            <a:extLst>
              <a:ext uri="{FF2B5EF4-FFF2-40B4-BE49-F238E27FC236}">
                <a16:creationId xmlns:a16="http://schemas.microsoft.com/office/drawing/2014/main" id="{C8D47813-4448-31F1-393A-CF1F3FD11CA4}"/>
              </a:ext>
            </a:extLst>
          </p:cNvPr>
          <p:cNvSpPr txBox="1"/>
          <p:nvPr/>
        </p:nvSpPr>
        <p:spPr>
          <a:xfrm>
            <a:off x="95794" y="915969"/>
            <a:ext cx="8839199" cy="5447645"/>
          </a:xfrm>
          <a:prstGeom prst="rect">
            <a:avLst/>
          </a:prstGeom>
          <a:solidFill>
            <a:schemeClr val="bg1"/>
          </a:solidFill>
        </p:spPr>
        <p:txBody>
          <a:bodyPr wrap="square">
            <a:spAutoFit/>
          </a:bodyPr>
          <a:lstStyle/>
          <a:p>
            <a:pPr indent="-228600"/>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Choisir la pré-indication adaptée aux symptômes les plus saillants. </a:t>
            </a:r>
          </a:p>
          <a:p>
            <a:pPr indent="-228600"/>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Une symptomatologie frontière entre plusieurs pré-indications n’a pas d’impact pratique sur le résultat : les biologistes ont accès à tous les examens, une réorientation de la prise en charge de l’examen ou bien des demandes de relectures par un ou plusieurs autres biologistes sont tout à fait possibles. </a:t>
            </a:r>
          </a:p>
          <a:p>
            <a:pPr indent="-228600"/>
            <a:endPar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indent="-228600"/>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Pour toute demande de relecture </a:t>
            </a: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fr-FR" dirty="0">
                <a:solidFill>
                  <a:srgbClr val="002060"/>
                </a:solidFill>
                <a:sym typeface="Symbol" panose="05050102010706020507" pitchFamily="18" charset="2"/>
              </a:rPr>
              <a:t>contacter </a:t>
            </a:r>
            <a:r>
              <a:rPr lang="fr-FR" b="1" dirty="0">
                <a:solidFill>
                  <a:srgbClr val="0070C0"/>
                </a:solidFill>
                <a:sym typeface="Symbol" panose="05050102010706020507" pitchFamily="18" charset="2"/>
              </a:rPr>
              <a:t>seqoia@aphp.fr</a:t>
            </a:r>
            <a:endParaRPr lang="fr-FR" sz="1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indent="-228600"/>
            <a:endParaRPr lang="fr-FR" b="1"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r>
              <a:rPr lang="fr-FR" sz="2400" b="1" dirty="0">
                <a:solidFill>
                  <a:srgbClr val="F9A300"/>
                </a:solidFill>
                <a:effectLst/>
                <a:latin typeface="Calibri" panose="020F0502020204030204" pitchFamily="34" charset="0"/>
                <a:ea typeface="Calibri" panose="020F0502020204030204" pitchFamily="34" charset="0"/>
              </a:rPr>
              <a:t>Evaluer scrupuleusement l’intérêt de prescrire un génome pour un symptôme non expliqué par un diagnostic antérieur.</a:t>
            </a:r>
          </a:p>
          <a:p>
            <a:r>
              <a:rPr lang="fr-FR" dirty="0">
                <a:solidFill>
                  <a:srgbClr val="002060"/>
                </a:solidFill>
                <a:latin typeface="Calibri" panose="020F0502020204030204" pitchFamily="34" charset="0"/>
                <a:ea typeface="Calibri" panose="020F0502020204030204" pitchFamily="34" charset="0"/>
              </a:rPr>
              <a:t>L</a:t>
            </a:r>
            <a:r>
              <a:rPr lang="fr-FR" sz="1800" dirty="0">
                <a:solidFill>
                  <a:srgbClr val="002060"/>
                </a:solidFill>
                <a:effectLst/>
                <a:latin typeface="Calibri" panose="020F0502020204030204" pitchFamily="34" charset="0"/>
                <a:ea typeface="Calibri" panose="020F0502020204030204" pitchFamily="34" charset="0"/>
              </a:rPr>
              <a:t>e laboratoire a déjà été confronté à des symptômes rares mais connus, ou tout à fait mineurs, ou expliqués par des effets secondaires médicamenteux connus, etc.</a:t>
            </a:r>
            <a:r>
              <a:rPr lang="fr-FR" dirty="0">
                <a:solidFill>
                  <a:srgbClr val="002060"/>
                </a:solidFill>
                <a:effectLst/>
              </a:rPr>
              <a:t> </a:t>
            </a:r>
          </a:p>
          <a:p>
            <a:endParaRPr lang="fr-FR" b="1"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indent="-228600"/>
            <a:r>
              <a:rPr lang="fr-FR" sz="2400" b="1" dirty="0">
                <a:solidFill>
                  <a:srgbClr val="F9A300"/>
                </a:solidFill>
                <a:effectLst/>
                <a:latin typeface="Calibri" panose="020F0502020204030204" pitchFamily="34" charset="0"/>
                <a:ea typeface="Calibri" panose="020F0502020204030204" pitchFamily="34" charset="0"/>
              </a:rPr>
              <a:t>Veiller à l’absence de prescription en doublon </a:t>
            </a:r>
            <a:endParaRPr lang="fr-FR" sz="2400" b="1" dirty="0">
              <a:solidFill>
                <a:srgbClr val="F9A300"/>
              </a:solidFill>
              <a:latin typeface="Calibri" panose="020F0502020204030204" pitchFamily="34" charset="0"/>
              <a:ea typeface="Calibri" panose="020F0502020204030204" pitchFamily="34" charset="0"/>
            </a:endParaRPr>
          </a:p>
          <a:p>
            <a:pPr indent="-228600"/>
            <a:r>
              <a:rPr lang="fr-FR" dirty="0">
                <a:solidFill>
                  <a:srgbClr val="002060"/>
                </a:solidFill>
                <a:latin typeface="Calibri" panose="020F0502020204030204" pitchFamily="34" charset="0"/>
                <a:ea typeface="Calibri" panose="020F0502020204030204" pitchFamily="34" charset="0"/>
              </a:rPr>
              <a:t>S’assurer qu’une prescription </a:t>
            </a:r>
            <a:r>
              <a:rPr lang="fr-FR" dirty="0" err="1">
                <a:solidFill>
                  <a:srgbClr val="002060"/>
                </a:solidFill>
                <a:latin typeface="Calibri" panose="020F0502020204030204" pitchFamily="34" charset="0"/>
                <a:ea typeface="Calibri" panose="020F0502020204030204" pitchFamily="34" charset="0"/>
              </a:rPr>
              <a:t>SeqOIA</a:t>
            </a:r>
            <a:r>
              <a:rPr lang="fr-FR" dirty="0">
                <a:solidFill>
                  <a:srgbClr val="002060"/>
                </a:solidFill>
                <a:latin typeface="Calibri" panose="020F0502020204030204" pitchFamily="34" charset="0"/>
                <a:ea typeface="Calibri" panose="020F0502020204030204" pitchFamily="34" charset="0"/>
              </a:rPr>
              <a:t> n’a pas déjà été effectuée dans un autre établissement, voire même au sein du même établissement.</a:t>
            </a:r>
          </a:p>
          <a:p>
            <a:pPr indent="-228600"/>
            <a:r>
              <a:rPr lang="fr-FR" dirty="0">
                <a:solidFill>
                  <a:srgbClr val="002060"/>
                </a:solidFill>
                <a:latin typeface="Calibri" panose="020F0502020204030204" pitchFamily="34" charset="0"/>
                <a:ea typeface="Calibri" panose="020F0502020204030204" pitchFamily="34" charset="0"/>
              </a:rPr>
              <a:t>Si un patient a déjà bénéficié d’un séquençage de génome pour une finalité, mais qu’une seconde finalité apparait</a:t>
            </a:r>
            <a:r>
              <a:rPr lang="fr-FR" dirty="0">
                <a:solidFill>
                  <a:srgbClr val="002060"/>
                </a:solidFill>
                <a:sym typeface="Symbol" panose="05050102010706020507" pitchFamily="18" charset="2"/>
              </a:rPr>
              <a:t> contacter </a:t>
            </a:r>
            <a:r>
              <a:rPr lang="fr-FR" b="1" dirty="0" err="1">
                <a:solidFill>
                  <a:srgbClr val="0070C0"/>
                </a:solidFill>
                <a:sym typeface="Symbol" panose="05050102010706020507" pitchFamily="18" charset="2"/>
              </a:rPr>
              <a:t>seqoia@aphp.fr</a:t>
            </a:r>
            <a:endParaRPr lang="fr-FR" b="1" dirty="0">
              <a:solidFill>
                <a:srgbClr val="0070C0"/>
              </a:solidFill>
            </a:endParaRPr>
          </a:p>
        </p:txBody>
      </p:sp>
      <p:pic>
        <p:nvPicPr>
          <p:cNvPr id="12" name="Image 11">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4" name="Image 13"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6" name="Rectangle 15"/>
          <p:cNvSpPr/>
          <p:nvPr/>
        </p:nvSpPr>
        <p:spPr>
          <a:xfrm>
            <a:off x="5416206" y="6387089"/>
            <a:ext cx="3564950" cy="369332"/>
          </a:xfrm>
          <a:prstGeom prst="rect">
            <a:avLst/>
          </a:prstGeom>
        </p:spPr>
        <p:txBody>
          <a:bodyPr wrap="none">
            <a:spAutoFit/>
          </a:bodyPr>
          <a:lstStyle/>
          <a:p>
            <a:r>
              <a:rPr lang="fr-FR" dirty="0"/>
              <a:t>SeqOIA-PRE-IT-018-03 Page 9 sur 18</a:t>
            </a:r>
          </a:p>
        </p:txBody>
      </p:sp>
    </p:spTree>
    <p:extLst>
      <p:ext uri="{BB962C8B-B14F-4D97-AF65-F5344CB8AC3E}">
        <p14:creationId xmlns:p14="http://schemas.microsoft.com/office/powerpoint/2010/main" val="1568765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fr-FR" sz="2400" b="1" spc="-1" dirty="0">
                <a:solidFill>
                  <a:schemeClr val="accent1">
                    <a:lumMod val="50000"/>
                  </a:schemeClr>
                </a:solidFill>
                <a:latin typeface="Calibri" panose="020F0502020204030204" pitchFamily="34" charset="0"/>
                <a:cs typeface="Calibri" panose="020F0502020204030204" pitchFamily="34" charset="0"/>
              </a:rPr>
              <a:t>DEMANDE DE PRIORISATION (« URGENCES »)</a:t>
            </a:r>
            <a:endPar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C8D47813-4448-31F1-393A-CF1F3FD11CA4}"/>
              </a:ext>
            </a:extLst>
          </p:cNvPr>
          <p:cNvSpPr txBox="1"/>
          <p:nvPr/>
        </p:nvSpPr>
        <p:spPr>
          <a:xfrm>
            <a:off x="43544" y="729066"/>
            <a:ext cx="9100455" cy="5940088"/>
          </a:xfrm>
          <a:prstGeom prst="rect">
            <a:avLst/>
          </a:prstGeom>
          <a:solidFill>
            <a:schemeClr val="bg1"/>
          </a:solidFill>
        </p:spPr>
        <p:txBody>
          <a:bodyPr wrap="square">
            <a:spAutoFit/>
          </a:bodyPr>
          <a:lstStyle/>
          <a:p>
            <a:pPr marL="342900" indent="-342900">
              <a:buFont typeface="Symbol" panose="05050102010706020507" pitchFamily="18" charset="2"/>
              <a:buChar char="®"/>
            </a:pPr>
            <a:r>
              <a:rPr lang="fr-FR" sz="2400" dirty="0">
                <a:solidFill>
                  <a:srgbClr val="002060"/>
                </a:solidFill>
                <a:sym typeface="Symbol" panose="05050102010706020507" pitchFamily="18" charset="2"/>
              </a:rPr>
              <a:t>demande à effectuer à </a:t>
            </a:r>
            <a:r>
              <a:rPr lang="fr-FR" sz="2400" b="1" dirty="0">
                <a:solidFill>
                  <a:srgbClr val="0070C0"/>
                </a:solidFill>
                <a:sym typeface="Symbol" panose="05050102010706020507" pitchFamily="18" charset="2"/>
                <a:hlinkClick r:id="rId12">
                  <a:extLst>
                    <a:ext uri="{A12FA001-AC4F-418D-AE19-62706E023703}">
                      <ahyp:hlinkClr xmlns:ahyp="http://schemas.microsoft.com/office/drawing/2018/hyperlinkcolor" val="tx"/>
                    </a:ext>
                  </a:extLst>
                </a:hlinkClick>
              </a:rPr>
              <a:t>seqoia@aphp.fr</a:t>
            </a:r>
            <a:r>
              <a:rPr lang="fr-FR" sz="2400" b="1" dirty="0">
                <a:solidFill>
                  <a:srgbClr val="0070C0"/>
                </a:solidFill>
                <a:sym typeface="Symbol" panose="05050102010706020507" pitchFamily="18" charset="2"/>
              </a:rPr>
              <a:t> </a:t>
            </a:r>
            <a:r>
              <a:rPr lang="fr-FR" sz="1600" dirty="0">
                <a:solidFill>
                  <a:srgbClr val="002060"/>
                </a:solidFill>
                <a:sym typeface="Symbol" panose="05050102010706020507" pitchFamily="18" charset="2"/>
              </a:rPr>
              <a:t>(un commentaire SPICE seul ne suffit pas)</a:t>
            </a:r>
          </a:p>
          <a:p>
            <a:pPr marL="800100" lvl="1" indent="-342900">
              <a:buFont typeface="Symbol" panose="05050102010706020507" pitchFamily="18" charset="2"/>
              <a:buChar char="®"/>
            </a:pPr>
            <a:endParaRPr lang="fr-FR" sz="600" b="1" dirty="0">
              <a:solidFill>
                <a:srgbClr val="F9A300"/>
              </a:solidFill>
            </a:endParaRPr>
          </a:p>
          <a:p>
            <a:pPr lvl="1" algn="ctr"/>
            <a:r>
              <a:rPr lang="fr-FR" sz="2400" b="1" dirty="0">
                <a:solidFill>
                  <a:srgbClr val="F9A300"/>
                </a:solidFill>
              </a:rPr>
              <a:t>Ne pas solliciter de priorisation par excès : </a:t>
            </a:r>
          </a:p>
          <a:p>
            <a:pPr lvl="1" algn="ctr"/>
            <a:endParaRPr lang="fr-FR" sz="1400" dirty="0">
              <a:solidFill>
                <a:srgbClr val="002060"/>
              </a:solidFill>
            </a:endParaRPr>
          </a:p>
          <a:p>
            <a:pPr lvl="2"/>
            <a:endParaRPr lang="fr-FR" sz="500" b="1" dirty="0">
              <a:solidFill>
                <a:srgbClr val="E31C5D"/>
              </a:solidFill>
            </a:endParaRPr>
          </a:p>
          <a:p>
            <a:pPr lvl="2" algn="ctr"/>
            <a:r>
              <a:rPr lang="fr-FR" sz="2400" b="1" dirty="0">
                <a:solidFill>
                  <a:srgbClr val="E31C5D"/>
                </a:solidFill>
              </a:rPr>
              <a:t>Grossesse</a:t>
            </a:r>
            <a:r>
              <a:rPr lang="fr-FR" sz="2400" dirty="0">
                <a:solidFill>
                  <a:srgbClr val="002060"/>
                </a:solidFill>
              </a:rPr>
              <a:t>: </a:t>
            </a:r>
          </a:p>
          <a:p>
            <a:pPr marL="285750" indent="-285750">
              <a:buFont typeface="Arial" panose="020B0604020202020204" pitchFamily="34" charset="0"/>
              <a:buChar char="•"/>
            </a:pPr>
            <a:r>
              <a:rPr lang="fr-FR" b="1" dirty="0">
                <a:solidFill>
                  <a:srgbClr val="002060"/>
                </a:solidFill>
              </a:rPr>
              <a:t>le terme de la grossesse</a:t>
            </a:r>
            <a:r>
              <a:rPr lang="fr-FR" dirty="0">
                <a:solidFill>
                  <a:srgbClr val="002060"/>
                </a:solidFill>
              </a:rPr>
              <a:t> et </a:t>
            </a:r>
            <a:r>
              <a:rPr lang="fr-FR" b="1" dirty="0">
                <a:solidFill>
                  <a:srgbClr val="002060"/>
                </a:solidFill>
              </a:rPr>
              <a:t>l’acceptation d’une IMG ou d’un DPN </a:t>
            </a:r>
            <a:r>
              <a:rPr lang="fr-FR" dirty="0">
                <a:solidFill>
                  <a:srgbClr val="002060"/>
                </a:solidFill>
              </a:rPr>
              <a:t>sont pris en considération </a:t>
            </a:r>
          </a:p>
          <a:p>
            <a:pPr marL="514350" lvl="1" indent="-285750">
              <a:buSzPct val="60000"/>
              <a:buFont typeface="Courier New" panose="02070309020205020404" pitchFamily="49" charset="0"/>
              <a:buChar char="o"/>
            </a:pPr>
            <a:r>
              <a:rPr lang="fr-FR" b="1" dirty="0">
                <a:solidFill>
                  <a:srgbClr val="002060"/>
                </a:solidFill>
              </a:rPr>
              <a:t>un projet de grossesse </a:t>
            </a:r>
            <a:r>
              <a:rPr lang="fr-FR" dirty="0">
                <a:solidFill>
                  <a:srgbClr val="002060"/>
                </a:solidFill>
              </a:rPr>
              <a:t>n’induit pas une priorisation</a:t>
            </a:r>
            <a:r>
              <a:rPr lang="fr-FR" dirty="0">
                <a:solidFill>
                  <a:srgbClr val="002060"/>
                </a:solidFill>
                <a:sym typeface="Symbol" panose="05050102010706020507" pitchFamily="18" charset="2"/>
              </a:rPr>
              <a:t> </a:t>
            </a:r>
          </a:p>
          <a:p>
            <a:pPr marL="514350" lvl="1" indent="-285750">
              <a:buSzPct val="60000"/>
              <a:buFont typeface="Courier New" panose="02070309020205020404" pitchFamily="49" charset="0"/>
              <a:buChar char="o"/>
            </a:pPr>
            <a:r>
              <a:rPr lang="fr-FR" dirty="0">
                <a:solidFill>
                  <a:srgbClr val="002060"/>
                </a:solidFill>
                <a:sym typeface="Symbol" panose="05050102010706020507" pitchFamily="18" charset="2"/>
              </a:rPr>
              <a:t>demande à effectuer par mail avec la date de début de grossesse</a:t>
            </a:r>
          </a:p>
          <a:p>
            <a:pPr lvl="1"/>
            <a:endParaRPr lang="fr-FR" u="sng" dirty="0">
              <a:solidFill>
                <a:srgbClr val="00A0A2"/>
              </a:solidFill>
            </a:endParaRPr>
          </a:p>
          <a:p>
            <a:pPr lvl="2" algn="ctr"/>
            <a:r>
              <a:rPr lang="fr-FR" sz="2400" b="1" dirty="0">
                <a:solidFill>
                  <a:srgbClr val="E31C5D"/>
                </a:solidFill>
              </a:rPr>
              <a:t>Réanimation néonatale </a:t>
            </a:r>
            <a:r>
              <a:rPr lang="fr-FR" sz="2400" dirty="0">
                <a:solidFill>
                  <a:srgbClr val="002060"/>
                </a:solidFill>
              </a:rPr>
              <a:t>: </a:t>
            </a:r>
          </a:p>
          <a:p>
            <a:r>
              <a:rPr lang="fr-FR" dirty="0">
                <a:solidFill>
                  <a:srgbClr val="002060"/>
                </a:solidFill>
              </a:rPr>
              <a:t>la demande doit être pondérée par </a:t>
            </a:r>
            <a:r>
              <a:rPr lang="fr-FR" b="1" dirty="0">
                <a:solidFill>
                  <a:srgbClr val="002060"/>
                </a:solidFill>
              </a:rPr>
              <a:t>l’impact effectif du résultat d’examen sur la prise en charge</a:t>
            </a:r>
          </a:p>
          <a:p>
            <a:pPr lvl="2"/>
            <a:endParaRPr lang="fr-FR" dirty="0">
              <a:solidFill>
                <a:srgbClr val="002060"/>
              </a:solidFill>
            </a:endParaRPr>
          </a:p>
          <a:p>
            <a:pPr lvl="2"/>
            <a:endParaRPr lang="fr-FR" dirty="0">
              <a:solidFill>
                <a:srgbClr val="002060"/>
              </a:solidFill>
            </a:endParaRPr>
          </a:p>
          <a:p>
            <a:pPr algn="ctr"/>
            <a:r>
              <a:rPr lang="fr-FR" sz="2400" dirty="0">
                <a:solidFill>
                  <a:srgbClr val="002060"/>
                </a:solidFill>
                <a:sym typeface="Wingdings" panose="05000000000000000000" pitchFamily="2" charset="2"/>
              </a:rPr>
              <a:t>Indiquer contexte et accord du laboratoire </a:t>
            </a:r>
            <a:r>
              <a:rPr lang="fr-FR" sz="2400" b="1" dirty="0">
                <a:solidFill>
                  <a:srgbClr val="FF6600"/>
                </a:solidFill>
                <a:sym typeface="Wingdings" panose="05000000000000000000" pitchFamily="2" charset="2"/>
              </a:rPr>
              <a:t>en commentaire dans SPICE</a:t>
            </a:r>
          </a:p>
          <a:p>
            <a:pPr algn="ctr"/>
            <a:endParaRPr lang="fr-FR" sz="900" b="1" dirty="0">
              <a:solidFill>
                <a:srgbClr val="FF6600"/>
              </a:solidFill>
              <a:sym typeface="Wingdings" panose="05000000000000000000" pitchFamily="2" charset="2"/>
            </a:endParaRPr>
          </a:p>
          <a:p>
            <a:pPr algn="ctr"/>
            <a:endParaRPr lang="fr-FR" sz="900" b="1" dirty="0">
              <a:solidFill>
                <a:srgbClr val="FF6600"/>
              </a:solidFill>
              <a:sym typeface="Wingdings" panose="05000000000000000000" pitchFamily="2" charset="2"/>
            </a:endParaRPr>
          </a:p>
          <a:p>
            <a:pPr algn="ctr"/>
            <a:endParaRPr lang="fr-FR" sz="900" b="1" dirty="0">
              <a:solidFill>
                <a:srgbClr val="FF6600"/>
              </a:solidFill>
              <a:sym typeface="Wingdings" panose="05000000000000000000" pitchFamily="2" charset="2"/>
            </a:endParaRPr>
          </a:p>
          <a:p>
            <a:pPr algn="ctr"/>
            <a:r>
              <a:rPr lang="fr-FR" sz="2400" b="1" dirty="0">
                <a:solidFill>
                  <a:srgbClr val="FF6600"/>
                </a:solidFill>
                <a:sym typeface="Wingdings" panose="05000000000000000000" pitchFamily="2" charset="2"/>
              </a:rPr>
              <a:t>T</a:t>
            </a:r>
            <a:r>
              <a:rPr lang="fr-FR" sz="2400" b="1" dirty="0">
                <a:solidFill>
                  <a:srgbClr val="FF6600"/>
                </a:solidFill>
              </a:rPr>
              <a:t>emps de retour du résultat: ~4 semaines</a:t>
            </a:r>
          </a:p>
          <a:p>
            <a:pPr algn="ctr"/>
            <a:r>
              <a:rPr lang="fr-FR" sz="2400" b="1" dirty="0">
                <a:solidFill>
                  <a:srgbClr val="FF6600"/>
                </a:solidFill>
              </a:rPr>
              <a:t>Les NC pré-analytiques et défaut d’information clinique </a:t>
            </a:r>
          </a:p>
          <a:p>
            <a:pPr algn="ctr"/>
            <a:r>
              <a:rPr lang="fr-FR" sz="2400" b="1" dirty="0">
                <a:solidFill>
                  <a:srgbClr val="FF6600"/>
                </a:solidFill>
              </a:rPr>
              <a:t>induisent une perte de chance</a:t>
            </a:r>
          </a:p>
        </p:txBody>
      </p:sp>
      <p:pic>
        <p:nvPicPr>
          <p:cNvPr id="12" name="Graphique 1" descr="Avertissement contour">
            <a:extLst>
              <a:ext uri="{FF2B5EF4-FFF2-40B4-BE49-F238E27FC236}">
                <a16:creationId xmlns:a16="http://schemas.microsoft.com/office/drawing/2014/main" id="{253428C0-5B03-53E0-5A22-1F0B5779E904}"/>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6115" y="1141879"/>
            <a:ext cx="797493" cy="797493"/>
          </a:xfrm>
          <a:prstGeom prst="rect">
            <a:avLst/>
          </a:prstGeom>
        </p:spPr>
      </p:pic>
      <p:pic>
        <p:nvPicPr>
          <p:cNvPr id="14" name="Image 13">
            <a:extLst>
              <a:ext uri="{FF2B5EF4-FFF2-40B4-BE49-F238E27FC236}">
                <a16:creationId xmlns:a16="http://schemas.microsoft.com/office/drawing/2014/main" id="{3FA2110B-90C1-B548-B44B-58A3FC5608D2}"/>
              </a:ext>
            </a:extLst>
          </p:cNvPr>
          <p:cNvPicPr/>
          <p:nvPr/>
        </p:nvPicPr>
        <p:blipFill>
          <a:blip r:embed="rId15"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6" name="Image 15"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7" name="Rectangle 16"/>
          <p:cNvSpPr/>
          <p:nvPr/>
        </p:nvSpPr>
        <p:spPr>
          <a:xfrm>
            <a:off x="5462030" y="6512309"/>
            <a:ext cx="3681970" cy="369332"/>
          </a:xfrm>
          <a:prstGeom prst="rect">
            <a:avLst/>
          </a:prstGeom>
        </p:spPr>
        <p:txBody>
          <a:bodyPr wrap="none">
            <a:spAutoFit/>
          </a:bodyPr>
          <a:lstStyle/>
          <a:p>
            <a:r>
              <a:rPr lang="fr-FR" dirty="0"/>
              <a:t>SeqOIA-PRE-IT-018-03 Page 10 sur 18</a:t>
            </a:r>
          </a:p>
        </p:txBody>
      </p:sp>
    </p:spTree>
    <p:extLst>
      <p:ext uri="{BB962C8B-B14F-4D97-AF65-F5344CB8AC3E}">
        <p14:creationId xmlns:p14="http://schemas.microsoft.com/office/powerpoint/2010/main" val="1339964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fr-FR" sz="2400" b="1" spc="-1" dirty="0">
                <a:solidFill>
                  <a:schemeClr val="accent1">
                    <a:lumMod val="50000"/>
                  </a:schemeClr>
                </a:solidFill>
                <a:latin typeface="Calibri" panose="020F0502020204030204" pitchFamily="34" charset="0"/>
                <a:cs typeface="Calibri" panose="020F0502020204030204" pitchFamily="34" charset="0"/>
              </a:rPr>
              <a:t>EXTENSION DU FORMAT INITIAL</a:t>
            </a:r>
            <a:endPar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C8D47813-4448-31F1-393A-CF1F3FD11CA4}"/>
              </a:ext>
            </a:extLst>
          </p:cNvPr>
          <p:cNvSpPr txBox="1"/>
          <p:nvPr/>
        </p:nvSpPr>
        <p:spPr>
          <a:xfrm>
            <a:off x="87085" y="1123657"/>
            <a:ext cx="9013372" cy="5324535"/>
          </a:xfrm>
          <a:prstGeom prst="rect">
            <a:avLst/>
          </a:prstGeom>
          <a:solidFill>
            <a:schemeClr val="bg1"/>
          </a:solidFill>
        </p:spPr>
        <p:txBody>
          <a:bodyPr wrap="square">
            <a:spAutoFit/>
          </a:bodyPr>
          <a:lstStyle/>
          <a:p>
            <a:pPr marL="800100" lvl="1" indent="-342900">
              <a:buFont typeface="Symbol" panose="05050102010706020507" pitchFamily="18" charset="2"/>
              <a:buChar char="®"/>
            </a:pPr>
            <a:r>
              <a:rPr lang="fr-FR" sz="2400" dirty="0">
                <a:solidFill>
                  <a:srgbClr val="002060"/>
                </a:solidFill>
                <a:sym typeface="Symbol" panose="05050102010706020507" pitchFamily="18" charset="2"/>
              </a:rPr>
              <a:t>demande à effectuer à </a:t>
            </a:r>
            <a:r>
              <a:rPr lang="fr-FR" sz="2400" b="1" dirty="0">
                <a:solidFill>
                  <a:srgbClr val="0070C0"/>
                </a:solidFill>
                <a:sym typeface="Symbol" panose="05050102010706020507" pitchFamily="18" charset="2"/>
              </a:rPr>
              <a:t>seqoia@aphp.fr</a:t>
            </a:r>
            <a:endParaRPr lang="fr-FR" sz="2400" b="1" dirty="0">
              <a:solidFill>
                <a:srgbClr val="0070C0"/>
              </a:solidFill>
            </a:endParaRPr>
          </a:p>
          <a:p>
            <a:pPr indent="-228600"/>
            <a:endPar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Cas de figure: récidive chez un nouvel enfant, autre apparenté atteint disponible</a:t>
            </a: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Si accord, </a:t>
            </a:r>
            <a:r>
              <a:rPr lang="fr-FR" b="1" kern="100" dirty="0">
                <a:solidFill>
                  <a:srgbClr val="FF6600"/>
                </a:solidFill>
                <a:latin typeface="Calibri" panose="020F0502020204030204" pitchFamily="34" charset="0"/>
                <a:ea typeface="Calibri" panose="020F0502020204030204" pitchFamily="34" charset="0"/>
                <a:cs typeface="Calibri" panose="020F0502020204030204" pitchFamily="34" charset="0"/>
              </a:rPr>
              <a:t>demander une réouverture de la prescription via mail à </a:t>
            </a:r>
            <a:r>
              <a:rPr lang="fr-FR" b="1" dirty="0">
                <a:solidFill>
                  <a:srgbClr val="0070C0"/>
                </a:solidFill>
              </a:rPr>
              <a:t>seqoia@aphp.fr </a:t>
            </a: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A</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jouter en pièces jointes des éléments cliniques correspondants</a:t>
            </a: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Préciser le contexte et l’accord du laboratoire </a:t>
            </a:r>
            <a:r>
              <a:rPr lang="fr-FR" b="1" dirty="0">
                <a:solidFill>
                  <a:srgbClr val="FF6600"/>
                </a:solidFill>
                <a:sym typeface="Wingdings" panose="05000000000000000000" pitchFamily="2" charset="2"/>
              </a:rPr>
              <a:t>en commentaire dans SPICE</a:t>
            </a:r>
          </a:p>
          <a:p>
            <a:pPr marL="57150" indent="-285750">
              <a:buFont typeface="Arial" panose="020B0604020202020204" pitchFamily="34" charset="0"/>
              <a:buChar char="•"/>
            </a:pPr>
            <a:r>
              <a:rPr lang="fr-FR" dirty="0">
                <a:solidFill>
                  <a:srgbClr val="002060"/>
                </a:solidFill>
              </a:rPr>
              <a:t>Valider la prescription </a:t>
            </a:r>
            <a:endPar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ctr"/>
            <a:r>
              <a:rPr lang="fr-FR" sz="2400" b="1"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RAPPEL:</a:t>
            </a:r>
          </a:p>
          <a:p>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Dans les configurations avec plusieurs apparentés atteints, la bonne pratique est de débuter par un format trio (forme dominante avec un parent atteint) ou quatuor (parents indemnes, deux enfants atteints, projet de grossesse) et de l’étendre secondairement si l’analyse initiale est non conclusive. Des formats supérieurs (quatuor, quintet…) peuvent être prescrits d’emblée s’il existe un doute sur l’homogénéité du phénotype dans la famille</a:t>
            </a:r>
          </a:p>
          <a:p>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ctr"/>
            <a:r>
              <a:rPr lang="fr-FR" sz="2000" b="1" kern="100" dirty="0">
                <a:solidFill>
                  <a:srgbClr val="E31C5D"/>
                </a:solidFill>
                <a:effectLst/>
                <a:latin typeface="Calibri" panose="020F0502020204030204" pitchFamily="34" charset="0"/>
                <a:ea typeface="Calibri" panose="020F0502020204030204" pitchFamily="34" charset="0"/>
                <a:cs typeface="Times New Roman" panose="02020603050405020304" pitchFamily="18" charset="0"/>
              </a:rPr>
              <a:t>Un diagnostic peut être établi en trio avec étude de ségrégation secondaire.</a:t>
            </a:r>
          </a:p>
          <a:p>
            <a:pPr algn="ctr"/>
            <a:r>
              <a:rPr lang="fr-FR" sz="2000" b="1" kern="100" dirty="0">
                <a:solidFill>
                  <a:srgbClr val="E31C5D"/>
                </a:solidFill>
                <a:latin typeface="Calibri" panose="020F0502020204030204" pitchFamily="34" charset="0"/>
                <a:ea typeface="Calibri" panose="020F0502020204030204" pitchFamily="34" charset="0"/>
                <a:cs typeface="Times New Roman" panose="02020603050405020304" pitchFamily="18" charset="0"/>
              </a:rPr>
              <a:t>Une étude de ségrégation ciblée est moins onéreuse qu’un séquençage de génome</a:t>
            </a:r>
            <a:endParaRPr lang="fr-FR" sz="2000" b="1" kern="100" dirty="0">
              <a:solidFill>
                <a:srgbClr val="E31C5D"/>
              </a:solidFill>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19EB0D73-B4A5-37E7-A261-7603755192A3}"/>
              </a:ext>
            </a:extLst>
          </p:cNvPr>
          <p:cNvSpPr txBox="1"/>
          <p:nvPr/>
        </p:nvSpPr>
        <p:spPr>
          <a:xfrm>
            <a:off x="1500410" y="656030"/>
            <a:ext cx="6952164" cy="400110"/>
          </a:xfrm>
          <a:prstGeom prst="rect">
            <a:avLst/>
          </a:prstGeom>
          <a:noFill/>
        </p:spPr>
        <p:txBody>
          <a:bodyPr wrap="square" rtlCol="0">
            <a:spAutoFit/>
          </a:bodyPr>
          <a:lstStyle/>
          <a:p>
            <a:pPr algn="ctr"/>
            <a:r>
              <a:rPr lang="fr-FR" sz="2000" i="1" dirty="0">
                <a:solidFill>
                  <a:srgbClr val="002060"/>
                </a:solidFill>
                <a:effectLst/>
                <a:latin typeface="Calibri" panose="020F0502020204030204" pitchFamily="34" charset="0"/>
                <a:ea typeface="Calibri" panose="020F0502020204030204" pitchFamily="34" charset="0"/>
              </a:rPr>
              <a:t>(de duo en trio, de trio en quatuor, etc.) </a:t>
            </a:r>
            <a:endParaRPr lang="fr-FR" sz="2000" i="1" dirty="0">
              <a:solidFill>
                <a:srgbClr val="F9A300"/>
              </a:solidFill>
            </a:endParaRPr>
          </a:p>
        </p:txBody>
      </p:sp>
      <p:pic>
        <p:nvPicPr>
          <p:cNvPr id="14" name="Image 13">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6" name="Image 15"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7" name="Rectangle 16"/>
          <p:cNvSpPr/>
          <p:nvPr/>
        </p:nvSpPr>
        <p:spPr>
          <a:xfrm>
            <a:off x="5416206" y="6387089"/>
            <a:ext cx="3681970" cy="369332"/>
          </a:xfrm>
          <a:prstGeom prst="rect">
            <a:avLst/>
          </a:prstGeom>
        </p:spPr>
        <p:txBody>
          <a:bodyPr wrap="none">
            <a:spAutoFit/>
          </a:bodyPr>
          <a:lstStyle/>
          <a:p>
            <a:r>
              <a:rPr lang="fr-FR" dirty="0"/>
              <a:t>SeqOIA-PRE-IT-018-03 Page 11 sur 18</a:t>
            </a:r>
          </a:p>
        </p:txBody>
      </p:sp>
    </p:spTree>
    <p:extLst>
      <p:ext uri="{BB962C8B-B14F-4D97-AF65-F5344CB8AC3E}">
        <p14:creationId xmlns:p14="http://schemas.microsoft.com/office/powerpoint/2010/main" val="3759199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fr-FR" sz="2400" b="1" spc="-1" dirty="0">
                <a:solidFill>
                  <a:schemeClr val="accent1">
                    <a:lumMod val="50000"/>
                  </a:schemeClr>
                </a:solidFill>
                <a:latin typeface="Calibri" panose="020F0502020204030204" pitchFamily="34" charset="0"/>
                <a:cs typeface="Calibri" panose="020F0502020204030204" pitchFamily="34" charset="0"/>
              </a:rPr>
              <a:t>EXCLUSION D’UN APPARENTÉ</a:t>
            </a:r>
            <a:endPar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C8D47813-4448-31F1-393A-CF1F3FD11CA4}"/>
              </a:ext>
            </a:extLst>
          </p:cNvPr>
          <p:cNvSpPr txBox="1"/>
          <p:nvPr/>
        </p:nvSpPr>
        <p:spPr>
          <a:xfrm>
            <a:off x="278675" y="1205752"/>
            <a:ext cx="8865326" cy="4524315"/>
          </a:xfrm>
          <a:prstGeom prst="rect">
            <a:avLst/>
          </a:prstGeom>
          <a:solidFill>
            <a:schemeClr val="bg1"/>
          </a:solidFill>
        </p:spPr>
        <p:txBody>
          <a:bodyPr wrap="square">
            <a:spAutoFit/>
          </a:bodyPr>
          <a:lstStyle/>
          <a:p>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pPr algn="ctr"/>
            <a:r>
              <a:rPr lang="fr-FR" sz="24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Indiquer le motif de la demande l’exclusion</a:t>
            </a:r>
          </a:p>
          <a:p>
            <a:pPr algn="ctr"/>
            <a:r>
              <a:rPr lang="fr-FR" b="1" dirty="0">
                <a:solidFill>
                  <a:srgbClr val="FF6600"/>
                </a:solidFill>
                <a:sym typeface="Wingdings" panose="05000000000000000000" pitchFamily="2" charset="2"/>
              </a:rPr>
              <a:t> commentaire dans SPICE +++</a:t>
            </a:r>
          </a:p>
          <a:p>
            <a:pPr algn="ctr"/>
            <a:br>
              <a:rPr lang="fr-FR" b="1" kern="100" dirty="0">
                <a:solidFill>
                  <a:srgbClr val="FF6600"/>
                </a:solidFill>
                <a:latin typeface="Calibri" panose="020F0502020204030204" pitchFamily="34" charset="0"/>
                <a:ea typeface="Calibri" panose="020F0502020204030204" pitchFamily="34" charset="0"/>
                <a:cs typeface="Calibri" panose="020F0502020204030204" pitchFamily="34" charset="0"/>
              </a:rPr>
            </a:b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par le prescripteur </a:t>
            </a:r>
            <a:b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b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ou le CPG, précisant « </a:t>
            </a:r>
            <a:r>
              <a:rPr lang="fr-FR" i="1" kern="100" dirty="0">
                <a:solidFill>
                  <a:srgbClr val="002060"/>
                </a:solidFill>
                <a:latin typeface="Calibri" panose="020F0502020204030204" pitchFamily="34" charset="0"/>
                <a:ea typeface="Calibri" panose="020F0502020204030204" pitchFamily="34" charset="0"/>
                <a:cs typeface="Calibri" panose="020F0502020204030204" pitchFamily="34" charset="0"/>
              </a:rPr>
              <a:t>sur demande du prescripteur</a:t>
            </a: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marL="342900" indent="-342900">
              <a:buAutoNum type="arabicPeriod"/>
            </a:pPr>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pPr marL="342900" indent="-342900">
              <a:buAutoNum type="arabicPeriod"/>
            </a:pPr>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pPr algn="ctr"/>
            <a:r>
              <a:rPr lang="fr-FR" sz="24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Informer l’équipe </a:t>
            </a:r>
            <a:r>
              <a:rPr lang="fr-FR" sz="2400" b="1" kern="100" dirty="0" err="1">
                <a:solidFill>
                  <a:srgbClr val="F9A300"/>
                </a:solidFill>
                <a:latin typeface="Calibri" panose="020F0502020204030204" pitchFamily="34" charset="0"/>
                <a:ea typeface="Calibri" panose="020F0502020204030204" pitchFamily="34" charset="0"/>
                <a:cs typeface="Calibri" panose="020F0502020204030204" pitchFamily="34" charset="0"/>
              </a:rPr>
              <a:t>SeqOIA</a:t>
            </a:r>
            <a:r>
              <a:rPr lang="fr-FR" sz="24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-GEN : </a:t>
            </a:r>
          </a:p>
          <a:p>
            <a:pPr marL="285750" indent="-285750" algn="ctr">
              <a:buFont typeface="Symbol" panose="05050102010706020507" pitchFamily="18" charset="2"/>
              <a:buChar char="®"/>
            </a:pPr>
            <a:r>
              <a:rPr lang="fr-FR"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adresser un mail à </a:t>
            </a:r>
            <a:r>
              <a:rPr lang="fr-FR" b="1" kern="100" dirty="0">
                <a:solidFill>
                  <a:srgbClr val="0070C0"/>
                </a:solidFill>
                <a:latin typeface="Calibri" panose="020F0502020204030204" pitchFamily="34" charset="0"/>
                <a:ea typeface="Calibri" panose="020F0502020204030204" pitchFamily="34" charset="0"/>
                <a:cs typeface="Calibri" panose="020F0502020204030204" pitchFamily="34" charset="0"/>
              </a:rPr>
              <a:t>seqoia@</a:t>
            </a:r>
            <a:r>
              <a:rPr lang="fr-FR" b="1" dirty="0">
                <a:solidFill>
                  <a:srgbClr val="0070C0"/>
                </a:solidFill>
              </a:rPr>
              <a:t>aphp</a:t>
            </a:r>
            <a:r>
              <a:rPr lang="fr-FR" b="1" kern="100" dirty="0">
                <a:solidFill>
                  <a:srgbClr val="0070C0"/>
                </a:solidFill>
                <a:latin typeface="Calibri" panose="020F0502020204030204" pitchFamily="34" charset="0"/>
                <a:ea typeface="Calibri" panose="020F0502020204030204" pitchFamily="34" charset="0"/>
                <a:cs typeface="Calibri" panose="020F0502020204030204" pitchFamily="34" charset="0"/>
              </a:rPr>
              <a:t>.fr  </a:t>
            </a:r>
          </a:p>
          <a:p>
            <a:pPr algn="ctr"/>
            <a:br>
              <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rPr>
            </a:b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prescripteur </a:t>
            </a:r>
            <a:b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b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ou CPG avec prescripteur en copie</a:t>
            </a:r>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pPr algn="ctr"/>
            <a:r>
              <a:rPr lang="fr-FR" sz="2400" b="1" kern="100" dirty="0">
                <a:solidFill>
                  <a:srgbClr val="FF6600"/>
                </a:solidFill>
                <a:latin typeface="Calibri" panose="020F0502020204030204" pitchFamily="34" charset="0"/>
                <a:ea typeface="Calibri" panose="020F0502020204030204" pitchFamily="34" charset="0"/>
                <a:cs typeface="Calibri" panose="020F0502020204030204" pitchFamily="34" charset="0"/>
              </a:rPr>
              <a:t>Le laboratoire SeqOIA se charge d’exclure l’apparenté concerné</a:t>
            </a:r>
          </a:p>
        </p:txBody>
      </p:sp>
      <p:pic>
        <p:nvPicPr>
          <p:cNvPr id="12" name="Image 11">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4" name="Image 13"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6" name="Rectangle 15"/>
          <p:cNvSpPr/>
          <p:nvPr/>
        </p:nvSpPr>
        <p:spPr>
          <a:xfrm>
            <a:off x="5416206" y="6387089"/>
            <a:ext cx="3681970" cy="369332"/>
          </a:xfrm>
          <a:prstGeom prst="rect">
            <a:avLst/>
          </a:prstGeom>
        </p:spPr>
        <p:txBody>
          <a:bodyPr wrap="none">
            <a:spAutoFit/>
          </a:bodyPr>
          <a:lstStyle/>
          <a:p>
            <a:r>
              <a:rPr lang="fr-FR" dirty="0"/>
              <a:t>SeqOIA-PRE-IT-018-03 Page 12 sur 18</a:t>
            </a:r>
          </a:p>
        </p:txBody>
      </p:sp>
    </p:spTree>
    <p:extLst>
      <p:ext uri="{BB962C8B-B14F-4D97-AF65-F5344CB8AC3E}">
        <p14:creationId xmlns:p14="http://schemas.microsoft.com/office/powerpoint/2010/main" val="2733494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fr-FR" sz="2400" b="1" spc="-1" dirty="0">
                <a:solidFill>
                  <a:schemeClr val="accent1">
                    <a:lumMod val="50000"/>
                  </a:schemeClr>
                </a:solidFill>
                <a:latin typeface="Calibri" panose="020F0502020204030204" pitchFamily="34" charset="0"/>
                <a:cs typeface="Calibri" panose="020F0502020204030204" pitchFamily="34" charset="0"/>
              </a:rPr>
              <a:t>DEMANDE D’ABANDON DE PRESCRIPTION</a:t>
            </a:r>
            <a:endPar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12" name="ZoneTexte 11">
            <a:extLst>
              <a:ext uri="{FF2B5EF4-FFF2-40B4-BE49-F238E27FC236}">
                <a16:creationId xmlns:a16="http://schemas.microsoft.com/office/drawing/2014/main" id="{C8D47813-4448-31F1-393A-CF1F3FD11CA4}"/>
              </a:ext>
            </a:extLst>
          </p:cNvPr>
          <p:cNvSpPr txBox="1"/>
          <p:nvPr/>
        </p:nvSpPr>
        <p:spPr>
          <a:xfrm>
            <a:off x="130628" y="760363"/>
            <a:ext cx="8967547" cy="5570756"/>
          </a:xfrm>
          <a:prstGeom prst="rect">
            <a:avLst/>
          </a:prstGeom>
          <a:solidFill>
            <a:schemeClr val="bg1"/>
          </a:solidFill>
        </p:spPr>
        <p:txBody>
          <a:bodyPr wrap="square">
            <a:spAutoFit/>
          </a:bodyPr>
          <a:lstStyle/>
          <a:p>
            <a:pPr algn="ctr"/>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pPr algn="ctr"/>
            <a:r>
              <a:rPr lang="fr-FR" sz="24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Indiquer le motif de la demande d’abandon</a:t>
            </a:r>
          </a:p>
          <a:p>
            <a:pPr algn="ctr"/>
            <a:r>
              <a:rPr lang="fr-FR" b="1" dirty="0">
                <a:solidFill>
                  <a:srgbClr val="FF6600"/>
                </a:solidFill>
                <a:sym typeface="Wingdings" panose="05000000000000000000" pitchFamily="2" charset="2"/>
              </a:rPr>
              <a:t> commentaire dans SPICE +++</a:t>
            </a:r>
          </a:p>
          <a:p>
            <a:pPr algn="ctr"/>
            <a:br>
              <a:rPr lang="fr-FR" b="1" kern="100" dirty="0">
                <a:solidFill>
                  <a:srgbClr val="FF6600"/>
                </a:solidFill>
                <a:latin typeface="Calibri" panose="020F0502020204030204" pitchFamily="34" charset="0"/>
                <a:ea typeface="Calibri" panose="020F0502020204030204" pitchFamily="34" charset="0"/>
                <a:cs typeface="Calibri" panose="020F0502020204030204" pitchFamily="34" charset="0"/>
              </a:rPr>
            </a:b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par le prescripteur ou le CPG, précisant « </a:t>
            </a:r>
            <a:r>
              <a:rPr lang="fr-FR" i="1" kern="100" dirty="0">
                <a:solidFill>
                  <a:srgbClr val="002060"/>
                </a:solidFill>
                <a:latin typeface="Calibri" panose="020F0502020204030204" pitchFamily="34" charset="0"/>
                <a:ea typeface="Calibri" panose="020F0502020204030204" pitchFamily="34" charset="0"/>
                <a:cs typeface="Calibri" panose="020F0502020204030204" pitchFamily="34" charset="0"/>
              </a:rPr>
              <a:t>sur demande du prescripteur</a:t>
            </a: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pPr algn="ctr"/>
            <a:r>
              <a:rPr lang="fr-FR" sz="24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Informer l’équipe </a:t>
            </a:r>
            <a:r>
              <a:rPr lang="fr-FR" sz="2400" b="1" kern="100" dirty="0" err="1">
                <a:solidFill>
                  <a:srgbClr val="F9A300"/>
                </a:solidFill>
                <a:latin typeface="Calibri" panose="020F0502020204030204" pitchFamily="34" charset="0"/>
                <a:ea typeface="Calibri" panose="020F0502020204030204" pitchFamily="34" charset="0"/>
                <a:cs typeface="Calibri" panose="020F0502020204030204" pitchFamily="34" charset="0"/>
              </a:rPr>
              <a:t>SeqOIA</a:t>
            </a:r>
            <a:r>
              <a:rPr lang="fr-FR" sz="24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-GEN : </a:t>
            </a:r>
          </a:p>
          <a:p>
            <a:pPr marL="285750" indent="-285750" algn="ctr">
              <a:buFont typeface="Symbol" panose="05050102010706020507" pitchFamily="18" charset="2"/>
              <a:buChar char="®"/>
            </a:pPr>
            <a:r>
              <a:rPr lang="fr-FR" b="1" kern="100" dirty="0">
                <a:solidFill>
                  <a:srgbClr val="002060"/>
                </a:solidFill>
                <a:latin typeface="Calibri" panose="020F0502020204030204" pitchFamily="34" charset="0"/>
                <a:ea typeface="Calibri" panose="020F0502020204030204" pitchFamily="34" charset="0"/>
                <a:cs typeface="Calibri" panose="020F0502020204030204" pitchFamily="34" charset="0"/>
              </a:rPr>
              <a:t>adresser un mail à </a:t>
            </a:r>
            <a:r>
              <a:rPr lang="fr-FR" b="1" kern="100" dirty="0">
                <a:solidFill>
                  <a:srgbClr val="0070C0"/>
                </a:solidFill>
                <a:latin typeface="Calibri" panose="020F0502020204030204" pitchFamily="34" charset="0"/>
                <a:ea typeface="Calibri" panose="020F0502020204030204" pitchFamily="34" charset="0"/>
                <a:cs typeface="Calibri" panose="020F0502020204030204" pitchFamily="34" charset="0"/>
              </a:rPr>
              <a:t>seqoia@aphp.fr  </a:t>
            </a:r>
          </a:p>
          <a:p>
            <a:pPr algn="ctr"/>
            <a:br>
              <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rPr>
            </a:b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prescripteur ou CPG avec prescripteur en copie</a:t>
            </a:r>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endPar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a:p>
            <a:r>
              <a:rPr lang="fr-FR" sz="1600" kern="100" dirty="0">
                <a:solidFill>
                  <a:srgbClr val="002060"/>
                </a:solidFill>
                <a:latin typeface="Calibri" panose="020F0502020204030204" pitchFamily="34" charset="0"/>
                <a:ea typeface="Calibri" panose="020F0502020204030204" pitchFamily="34" charset="0"/>
                <a:cs typeface="Calibri" panose="020F0502020204030204" pitchFamily="34" charset="0"/>
              </a:rPr>
              <a:t>En </a:t>
            </a:r>
            <a:r>
              <a:rPr lang="fr-FR" sz="16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maladie rare</a:t>
            </a:r>
            <a:r>
              <a:rPr lang="fr-FR" sz="1600" kern="100" dirty="0">
                <a:solidFill>
                  <a:srgbClr val="002060"/>
                </a:solidFill>
                <a:latin typeface="Calibri" panose="020F0502020204030204" pitchFamily="34" charset="0"/>
                <a:ea typeface="Calibri" panose="020F0502020204030204" pitchFamily="34" charset="0"/>
                <a:cs typeface="Calibri" panose="020F0502020204030204" pitchFamily="34" charset="0"/>
              </a:rPr>
              <a:t>, le laboratoire SeqOIA se charge de basculer la prescription au statut « Attente consultation » dans SPICE pour permettre au prescripteur/conseiller en génétique d’abandonner la prescription</a:t>
            </a:r>
          </a:p>
          <a:p>
            <a:endParaRPr lang="fr-FR" sz="1600"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fr-FR" sz="1600" kern="100" dirty="0">
                <a:solidFill>
                  <a:srgbClr val="002060"/>
                </a:solidFill>
                <a:latin typeface="Calibri" panose="020F0502020204030204" pitchFamily="34" charset="0"/>
                <a:ea typeface="Calibri" panose="020F0502020204030204" pitchFamily="34" charset="0"/>
                <a:cs typeface="Calibri" panose="020F0502020204030204" pitchFamily="34" charset="0"/>
              </a:rPr>
              <a:t>En </a:t>
            </a:r>
            <a:r>
              <a:rPr lang="fr-FR" sz="1600"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cancer</a:t>
            </a:r>
            <a:r>
              <a:rPr lang="fr-FR" sz="1600" kern="100" dirty="0">
                <a:solidFill>
                  <a:srgbClr val="002060"/>
                </a:solidFill>
                <a:latin typeface="Calibri" panose="020F0502020204030204" pitchFamily="34" charset="0"/>
                <a:ea typeface="Calibri" panose="020F0502020204030204" pitchFamily="34" charset="0"/>
                <a:cs typeface="Calibri" panose="020F0502020204030204" pitchFamily="34" charset="0"/>
              </a:rPr>
              <a:t>, le prescripteur/conseiller en génétique/centre QEX abandonne la prescription. </a:t>
            </a:r>
          </a:p>
          <a:p>
            <a:r>
              <a:rPr lang="fr-FR" sz="1600" kern="100" dirty="0">
                <a:solidFill>
                  <a:srgbClr val="002060"/>
                </a:solidFill>
                <a:latin typeface="Calibri" panose="020F0502020204030204" pitchFamily="34" charset="0"/>
                <a:ea typeface="Calibri" panose="020F0502020204030204" pitchFamily="34" charset="0"/>
                <a:cs typeface="Calibri" panose="020F0502020204030204" pitchFamily="34" charset="0"/>
              </a:rPr>
              <a:t>Si un prélèvement a été reçu au laboratoire, le biologiste de site rédigera un CR non réalisable permettant ainsi la clôture de la prescription</a:t>
            </a:r>
          </a:p>
          <a:p>
            <a:pPr algn="ctr"/>
            <a:endParaRPr lang="fr-FR" sz="1600" b="1" kern="100" dirty="0">
              <a:solidFill>
                <a:srgbClr val="FF6600"/>
              </a:solidFill>
              <a:latin typeface="Calibri" panose="020F0502020204030204" pitchFamily="34" charset="0"/>
              <a:ea typeface="Calibri" panose="020F0502020204030204" pitchFamily="34" charset="0"/>
              <a:cs typeface="Times New Roman" panose="02020603050405020304" pitchFamily="18" charset="0"/>
            </a:endParaRPr>
          </a:p>
          <a:p>
            <a:pPr algn="ctr"/>
            <a:r>
              <a:rPr lang="fr-FR" b="1" kern="100" dirty="0">
                <a:solidFill>
                  <a:srgbClr val="F9A300"/>
                </a:solidFill>
                <a:latin typeface="Calibri" panose="020F0502020204030204" pitchFamily="34" charset="0"/>
                <a:ea typeface="Calibri" panose="020F0502020204030204" pitchFamily="34" charset="0"/>
                <a:cs typeface="Calibri" panose="020F0502020204030204" pitchFamily="34" charset="0"/>
              </a:rPr>
              <a:t>            Cancer : Penser à abandonner les prescriptions en cas d’impossibilité d’analyse</a:t>
            </a:r>
          </a:p>
        </p:txBody>
      </p:sp>
      <p:pic>
        <p:nvPicPr>
          <p:cNvPr id="14" name="Image 13">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6" name="Image 15"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7" name="Rectangle 16"/>
          <p:cNvSpPr/>
          <p:nvPr/>
        </p:nvSpPr>
        <p:spPr>
          <a:xfrm>
            <a:off x="5416206" y="6387089"/>
            <a:ext cx="3681970" cy="369332"/>
          </a:xfrm>
          <a:prstGeom prst="rect">
            <a:avLst/>
          </a:prstGeom>
        </p:spPr>
        <p:txBody>
          <a:bodyPr wrap="none">
            <a:spAutoFit/>
          </a:bodyPr>
          <a:lstStyle/>
          <a:p>
            <a:r>
              <a:rPr lang="fr-FR" dirty="0"/>
              <a:t>SeqOIA-PRE-IT-018-03 Page 13 sur 18</a:t>
            </a:r>
          </a:p>
        </p:txBody>
      </p:sp>
      <p:pic>
        <p:nvPicPr>
          <p:cNvPr id="22" name="Graphique 1" descr="Avertissement contour">
            <a:extLst>
              <a:ext uri="{FF2B5EF4-FFF2-40B4-BE49-F238E27FC236}">
                <a16:creationId xmlns:a16="http://schemas.microsoft.com/office/drawing/2014/main" id="{41484E65-3D11-450E-8B91-79605B49D68F}"/>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31782" y="5708757"/>
            <a:ext cx="647467" cy="647467"/>
          </a:xfrm>
          <a:prstGeom prst="rect">
            <a:avLst/>
          </a:prstGeom>
        </p:spPr>
      </p:pic>
    </p:spTree>
    <p:extLst>
      <p:ext uri="{BB962C8B-B14F-4D97-AF65-F5344CB8AC3E}">
        <p14:creationId xmlns:p14="http://schemas.microsoft.com/office/powerpoint/2010/main" val="3719677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SUIVI DES HYPOTHÈSES DIAGNOSTIQUES</a:t>
            </a:r>
          </a:p>
        </p:txBody>
      </p:sp>
      <p:sp>
        <p:nvSpPr>
          <p:cNvPr id="2" name="ZoneTexte 1">
            <a:extLst>
              <a:ext uri="{FF2B5EF4-FFF2-40B4-BE49-F238E27FC236}">
                <a16:creationId xmlns:a16="http://schemas.microsoft.com/office/drawing/2014/main" id="{016E9C79-FA5D-A9C9-3053-05A550680F0C}"/>
              </a:ext>
            </a:extLst>
          </p:cNvPr>
          <p:cNvSpPr txBox="1"/>
          <p:nvPr/>
        </p:nvSpPr>
        <p:spPr>
          <a:xfrm>
            <a:off x="314696" y="1231349"/>
            <a:ext cx="8647612" cy="4616648"/>
          </a:xfrm>
          <a:prstGeom prst="rect">
            <a:avLst/>
          </a:prstGeom>
          <a:solidFill>
            <a:schemeClr val="bg1"/>
          </a:solidFill>
        </p:spPr>
        <p:txBody>
          <a:bodyPr wrap="square" rtlCol="0">
            <a:spAutoFit/>
          </a:bodyPr>
          <a:lstStyle/>
          <a:p>
            <a:pPr algn="just"/>
            <a:r>
              <a:rPr lang="fr-FR" sz="2400" dirty="0">
                <a:solidFill>
                  <a:srgbClr val="002060"/>
                </a:solidFill>
                <a:latin typeface="Calibri" panose="020F0502020204030204" pitchFamily="34" charset="0"/>
                <a:ea typeface="Calibri" panose="020F0502020204030204" pitchFamily="34" charset="0"/>
                <a:cs typeface="Calibri" panose="020F0502020204030204" pitchFamily="34" charset="0"/>
              </a:rPr>
              <a:t>U</a:t>
            </a:r>
            <a:r>
              <a:rPr lang="fr-FR"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n VSI d’intérêt dans un CR implique obligatoirement que des </a:t>
            </a:r>
            <a:r>
              <a:rPr lang="fr-FR" sz="2400" b="1"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investigations complémentaires</a:t>
            </a:r>
            <a:r>
              <a:rPr lang="fr-FR" sz="24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 </a:t>
            </a:r>
            <a:r>
              <a:rPr lang="fr-FR" sz="24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ont été planifiées afin de réévaluer la signification du variant</a:t>
            </a:r>
          </a:p>
          <a:p>
            <a:pPr algn="just"/>
            <a:endParaRPr lang="fr-FR"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r>
              <a:rPr lang="fr-FR"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Il est donc nécessaire :</a:t>
            </a:r>
          </a:p>
          <a:p>
            <a:pPr algn="just"/>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pP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De solliciter la réouverture de la prescription </a:t>
            </a:r>
            <a:r>
              <a:rPr lang="fr-FR" b="1" dirty="0">
                <a:solidFill>
                  <a:srgbClr val="FF6600"/>
                </a:solidFill>
                <a:sym typeface="Wingdings" panose="05000000000000000000" pitchFamily="2" charset="2"/>
              </a:rPr>
              <a:t> via mail à </a:t>
            </a:r>
            <a:r>
              <a:rPr lang="fr-FR" b="1" kern="100" dirty="0">
                <a:solidFill>
                  <a:srgbClr val="0070C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seqoia@aphp.fr </a:t>
            </a:r>
          </a:p>
          <a:p>
            <a:pPr marL="742950" lvl="1" indent="-285750" algn="just">
              <a:buFont typeface="Arial" panose="020B0604020202020204" pitchFamily="34" charset="0"/>
              <a:buChar char="•"/>
            </a:pPr>
            <a:endParaRPr lang="fr-FR" b="1" kern="100" dirty="0">
              <a:solidFill>
                <a:srgbClr val="FF6600"/>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pPr marL="742950" lvl="1" indent="-285750" algn="just">
              <a:buFont typeface="Arial" panose="020B0604020202020204" pitchFamily="34" charset="0"/>
              <a:buChar char="•"/>
            </a:pP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De déposer les résultats d’investigations en pièce jointe</a:t>
            </a:r>
          </a:p>
          <a:p>
            <a:pPr marL="742950" lvl="1" indent="-285750" algn="just">
              <a:buFont typeface="Arial" panose="020B0604020202020204" pitchFamily="34" charset="0"/>
              <a:buChar char="•"/>
            </a:pPr>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pP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D’ajouter un commentaire de synthèse dans SPICE</a:t>
            </a:r>
          </a:p>
          <a:p>
            <a:pPr lvl="1" algn="just"/>
            <a:endParaRPr lang="fr-FR" dirty="0">
              <a:solidFill>
                <a:srgbClr val="002060"/>
              </a:solidFill>
            </a:endParaRPr>
          </a:p>
          <a:p>
            <a:pPr marL="742950" lvl="1" indent="-285750" algn="just">
              <a:buFont typeface="Arial" panose="020B0604020202020204" pitchFamily="34" charset="0"/>
              <a:buChar char="•"/>
            </a:pPr>
            <a:endParaRPr lang="fr-FR" dirty="0">
              <a:solidFill>
                <a:srgbClr val="002060"/>
              </a:solidFill>
            </a:endParaRPr>
          </a:p>
          <a:p>
            <a:pPr algn="ctr"/>
            <a:r>
              <a:rPr lang="fr-FR" sz="2400" b="1" kern="100" dirty="0">
                <a:solidFill>
                  <a:srgbClr val="E31C5D"/>
                </a:solidFill>
                <a:latin typeface="Calibri" panose="020F0502020204030204" pitchFamily="34" charset="0"/>
                <a:ea typeface="Calibri" panose="020F0502020204030204" pitchFamily="34" charset="0"/>
                <a:cs typeface="Times New Roman" panose="02020603050405020304" pitchFamily="18" charset="0"/>
              </a:rPr>
              <a:t>Une hypothèse diagnostique ne doit pas être laissée en suspens</a:t>
            </a:r>
            <a:b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br>
            <a:endParaRPr lang="fr-FR"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45BD81C4-A68C-F1C3-B30E-98951BD13CB6}"/>
              </a:ext>
            </a:extLst>
          </p:cNvPr>
          <p:cNvSpPr txBox="1"/>
          <p:nvPr/>
        </p:nvSpPr>
        <p:spPr>
          <a:xfrm>
            <a:off x="1500410" y="656030"/>
            <a:ext cx="6952164" cy="400110"/>
          </a:xfrm>
          <a:prstGeom prst="rect">
            <a:avLst/>
          </a:prstGeom>
          <a:noFill/>
        </p:spPr>
        <p:txBody>
          <a:bodyPr wrap="square" rtlCol="0">
            <a:spAutoFit/>
          </a:bodyPr>
          <a:lstStyle/>
          <a:p>
            <a:pPr algn="ctr"/>
            <a:r>
              <a:rPr lang="fr-FR" sz="2000" i="1" dirty="0">
                <a:solidFill>
                  <a:srgbClr val="002060"/>
                </a:solidFill>
                <a:effectLst/>
                <a:latin typeface="Calibri" panose="020F0502020204030204" pitchFamily="34" charset="0"/>
                <a:ea typeface="Calibri" panose="020F0502020204030204" pitchFamily="34" charset="0"/>
              </a:rPr>
              <a:t>(CR avec au moins un VSI d’intérêt)</a:t>
            </a:r>
            <a:endParaRPr lang="fr-FR" sz="2000" i="1" dirty="0">
              <a:solidFill>
                <a:srgbClr val="F9A300"/>
              </a:solidFill>
            </a:endParaRPr>
          </a:p>
        </p:txBody>
      </p:sp>
      <p:pic>
        <p:nvPicPr>
          <p:cNvPr id="14" name="Image 13">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6" name="Image 15"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7" name="Rectangle 16"/>
          <p:cNvSpPr/>
          <p:nvPr/>
        </p:nvSpPr>
        <p:spPr>
          <a:xfrm>
            <a:off x="5416206" y="6387089"/>
            <a:ext cx="3681970" cy="369332"/>
          </a:xfrm>
          <a:prstGeom prst="rect">
            <a:avLst/>
          </a:prstGeom>
        </p:spPr>
        <p:txBody>
          <a:bodyPr wrap="none">
            <a:spAutoFit/>
          </a:bodyPr>
          <a:lstStyle/>
          <a:p>
            <a:r>
              <a:rPr lang="fr-FR" dirty="0"/>
              <a:t>SeqOIA-PRE-IT-018-03 Page 14 sur 18</a:t>
            </a:r>
          </a:p>
        </p:txBody>
      </p:sp>
    </p:spTree>
    <p:extLst>
      <p:ext uri="{BB962C8B-B14F-4D97-AF65-F5344CB8AC3E}">
        <p14:creationId xmlns:p14="http://schemas.microsoft.com/office/powerpoint/2010/main" val="1649292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lvl="0">
              <a:lnSpc>
                <a:spcPct val="90000"/>
              </a:lnSpc>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DEMANDE DE RÉ-INTERPRÉTATION</a:t>
            </a:r>
            <a:r>
              <a:rPr lang="fr-FR" sz="2400" b="1" spc="-1" dirty="0">
                <a:solidFill>
                  <a:schemeClr val="accent1">
                    <a:lumMod val="50000"/>
                  </a:schemeClr>
                </a:solidFill>
                <a:latin typeface="Calibri" panose="020F0502020204030204" pitchFamily="34" charset="0"/>
                <a:cs typeface="Calibri" panose="020F0502020204030204" pitchFamily="34" charset="0"/>
              </a:rPr>
              <a:t> </a:t>
            </a:r>
            <a:endPar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C8D47813-4448-31F1-393A-CF1F3FD11CA4}"/>
              </a:ext>
            </a:extLst>
          </p:cNvPr>
          <p:cNvSpPr txBox="1"/>
          <p:nvPr/>
        </p:nvSpPr>
        <p:spPr>
          <a:xfrm>
            <a:off x="95794" y="1159794"/>
            <a:ext cx="9048206" cy="4616648"/>
          </a:xfrm>
          <a:prstGeom prst="rect">
            <a:avLst/>
          </a:prstGeom>
          <a:solidFill>
            <a:schemeClr val="bg1"/>
          </a:solidFill>
        </p:spPr>
        <p:txBody>
          <a:bodyPr wrap="square">
            <a:spAutoFit/>
          </a:bodyPr>
          <a:lstStyle/>
          <a:p>
            <a:pPr marL="0" lvl="1" algn="ctr"/>
            <a:r>
              <a:rPr lang="fr-FR" sz="2400" dirty="0">
                <a:solidFill>
                  <a:srgbClr val="002060"/>
                </a:solidFill>
                <a:sym typeface="Symbol" panose="05050102010706020507" pitchFamily="18" charset="2"/>
              </a:rPr>
              <a:t> Adresser une demande justifiée à </a:t>
            </a:r>
            <a:r>
              <a:rPr lang="fr-FR"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seqoia@aphp.fr</a:t>
            </a:r>
            <a:endParaRPr lang="fr-FR"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indent="-228600"/>
            <a:endParaRPr lang="fr-FR" kern="100" dirty="0">
              <a:solidFill>
                <a:srgbClr val="009193"/>
              </a:solidFill>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Cas de figure</a:t>
            </a: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marL="514350" lvl="1" indent="-285750">
              <a:buSzPct val="60000"/>
              <a:buFont typeface="Courier New" panose="02070309020205020404" pitchFamily="49" charset="0"/>
              <a:buChar char="o"/>
            </a:pPr>
            <a:r>
              <a:rPr lang="fr-FR" dirty="0">
                <a:solidFill>
                  <a:srgbClr val="002060"/>
                </a:solidFill>
              </a:rPr>
              <a:t>nouvelle grossesse</a:t>
            </a:r>
          </a:p>
          <a:p>
            <a:pPr marL="514350" lvl="1" indent="-285750">
              <a:buSzPct val="60000"/>
              <a:buFont typeface="Courier New" panose="02070309020205020404" pitchFamily="49" charset="0"/>
              <a:buChar char="o"/>
            </a:pPr>
            <a:r>
              <a:rPr lang="fr-FR" dirty="0">
                <a:solidFill>
                  <a:srgbClr val="002060"/>
                </a:solidFill>
              </a:rPr>
              <a:t>élément(s) clinique(s) nouveaux</a:t>
            </a:r>
          </a:p>
          <a:p>
            <a:pPr marL="514350" lvl="1" indent="-285750">
              <a:buSzPct val="60000"/>
              <a:buFont typeface="Courier New" panose="02070309020205020404" pitchFamily="49" charset="0"/>
              <a:buChar char="o"/>
            </a:pPr>
            <a:r>
              <a:rPr lang="fr-FR" dirty="0">
                <a:solidFill>
                  <a:srgbClr val="002060"/>
                </a:solidFill>
              </a:rPr>
              <a:t>etc.</a:t>
            </a:r>
          </a:p>
          <a:p>
            <a:pPr marL="228600" lvl="1">
              <a:buSzPct val="60000"/>
            </a:pPr>
            <a:endParaRPr lang="fr-FR" dirty="0">
              <a:solidFill>
                <a:srgbClr val="002060"/>
              </a:solidFill>
            </a:endParaRPr>
          </a:p>
          <a:p>
            <a:pPr marL="285750" indent="-285750" algn="just">
              <a:buFont typeface="Arial" panose="020B0604020202020204" pitchFamily="34" charset="0"/>
              <a:buChar char="•"/>
            </a:pP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Si accord, demander une réouverture de la prescription</a:t>
            </a:r>
            <a:r>
              <a:rPr lang="fr-FR" b="1" dirty="0">
                <a:solidFill>
                  <a:srgbClr val="FF6600"/>
                </a:solidFill>
                <a:sym typeface="Wingdings" panose="05000000000000000000" pitchFamily="2" charset="2"/>
              </a:rPr>
              <a:t>  par mail à </a:t>
            </a:r>
            <a:r>
              <a:rPr lang="fr-FR" b="1" kern="100" dirty="0">
                <a:solidFill>
                  <a:srgbClr val="0070C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seqoia@aphp.fr</a:t>
            </a:r>
            <a:endParaRPr lang="fr-FR" b="1" kern="1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Ajouter en pièces jointes des éléments nouveaux selon le contexte</a:t>
            </a:r>
          </a:p>
          <a:p>
            <a:pPr marL="57150" indent="-285750">
              <a:buFont typeface="Arial" panose="020B0604020202020204" pitchFamily="34" charset="0"/>
              <a:buChar char="•"/>
            </a:pP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P</a:t>
            </a: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réciser le motif et accord du laboratoire </a:t>
            </a:r>
            <a:r>
              <a:rPr lang="fr-FR" b="1" dirty="0">
                <a:solidFill>
                  <a:srgbClr val="FF6600"/>
                </a:solidFill>
                <a:sym typeface="Wingdings" panose="05000000000000000000" pitchFamily="2" charset="2"/>
              </a:rPr>
              <a:t> en commentaire dans SPICE </a:t>
            </a:r>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endPar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endPar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Lorsque la demande émane d’un praticien qui n’est pas le prescripteur initial : le premier informe le second qui fait alors la demande</a:t>
            </a:r>
            <a:endPar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7150" indent="-285750">
              <a:buFont typeface="Arial" panose="020B0604020202020204" pitchFamily="34" charset="0"/>
              <a:buChar char="•"/>
            </a:pPr>
            <a:r>
              <a:rPr lang="fr-FR"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Dans le cas d’usage où le prescripteur initial n’est plus en activité, le praticien doit contacter directement laboratoire</a:t>
            </a: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fr-FR" b="1" kern="100" dirty="0">
                <a:solidFill>
                  <a:srgbClr val="0070C0"/>
                </a:solidFill>
                <a:latin typeface="Calibri" panose="020F0502020204030204" pitchFamily="34" charset="0"/>
                <a:ea typeface="Calibri" panose="020F0502020204030204" pitchFamily="34" charset="0"/>
                <a:cs typeface="Calibri" panose="020F0502020204030204" pitchFamily="34" charset="0"/>
              </a:rPr>
              <a:t>seqoia@aphp.fr</a:t>
            </a: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fr-FR" kern="100" dirty="0">
              <a:solidFill>
                <a:srgbClr val="002060"/>
              </a:solidFill>
              <a:effectLst/>
              <a:latin typeface="Calibri" panose="020F0502020204030204" pitchFamily="34" charset="0"/>
              <a:ea typeface="Calibri" panose="020F0502020204030204" pitchFamily="34" charset="0"/>
              <a:cs typeface="Courier New" panose="02070309020205020404" pitchFamily="49" charset="0"/>
            </a:endParaRPr>
          </a:p>
        </p:txBody>
      </p:sp>
      <p:pic>
        <p:nvPicPr>
          <p:cNvPr id="12" name="Image 11">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4" name="Image 13"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6" name="Rectangle 15"/>
          <p:cNvSpPr/>
          <p:nvPr/>
        </p:nvSpPr>
        <p:spPr>
          <a:xfrm>
            <a:off x="5416206" y="6387089"/>
            <a:ext cx="3681970" cy="369332"/>
          </a:xfrm>
          <a:prstGeom prst="rect">
            <a:avLst/>
          </a:prstGeom>
        </p:spPr>
        <p:txBody>
          <a:bodyPr wrap="none">
            <a:spAutoFit/>
          </a:bodyPr>
          <a:lstStyle/>
          <a:p>
            <a:r>
              <a:rPr lang="fr-FR" dirty="0"/>
              <a:t>SeqOIA-PRE-IT-018-03 Page 15 sur 18</a:t>
            </a:r>
          </a:p>
        </p:txBody>
      </p:sp>
    </p:spTree>
    <p:extLst>
      <p:ext uri="{BB962C8B-B14F-4D97-AF65-F5344CB8AC3E}">
        <p14:creationId xmlns:p14="http://schemas.microsoft.com/office/powerpoint/2010/main" val="4093100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TRANSFERT DE PRESCRIPTIONS </a:t>
            </a:r>
          </a:p>
        </p:txBody>
      </p:sp>
      <p:sp>
        <p:nvSpPr>
          <p:cNvPr id="5" name="ZoneTexte 4">
            <a:extLst>
              <a:ext uri="{FF2B5EF4-FFF2-40B4-BE49-F238E27FC236}">
                <a16:creationId xmlns:a16="http://schemas.microsoft.com/office/drawing/2014/main" id="{C8D47813-4448-31F1-393A-CF1F3FD11CA4}"/>
              </a:ext>
            </a:extLst>
          </p:cNvPr>
          <p:cNvSpPr txBox="1"/>
          <p:nvPr/>
        </p:nvSpPr>
        <p:spPr>
          <a:xfrm>
            <a:off x="452846" y="2741976"/>
            <a:ext cx="8160960" cy="1938992"/>
          </a:xfrm>
          <a:prstGeom prst="rect">
            <a:avLst/>
          </a:prstGeom>
          <a:solidFill>
            <a:schemeClr val="bg1"/>
          </a:solidFill>
        </p:spPr>
        <p:txBody>
          <a:bodyPr wrap="square">
            <a:spAutoFit/>
          </a:bodyPr>
          <a:lstStyle/>
          <a:p>
            <a:pPr indent="-228600"/>
            <a:r>
              <a:rPr lang="fr-FR" sz="24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Nous avertir lorsqu’un prescripteur change d’établissement ou arrête son activité, temporairement ou définitivement </a:t>
            </a:r>
            <a:endParaRPr lang="fr-FR" sz="2400" b="1" kern="100" dirty="0">
              <a:solidFill>
                <a:srgbClr val="212121"/>
              </a:solidFill>
              <a:latin typeface="Calibri" panose="020F0502020204030204" pitchFamily="34" charset="0"/>
              <a:ea typeface="Calibri" panose="020F0502020204030204" pitchFamily="34" charset="0"/>
              <a:cs typeface="Calibri" panose="020F0502020204030204" pitchFamily="34" charset="0"/>
            </a:endParaRPr>
          </a:p>
          <a:p>
            <a:pPr indent="-228600"/>
            <a:endParaRPr lang="fr-FR" sz="1800" b="1" kern="100" dirty="0">
              <a:solidFill>
                <a:srgbClr val="212121"/>
              </a:solidFill>
              <a:effectLst/>
              <a:latin typeface="Calibri" panose="020F0502020204030204" pitchFamily="34" charset="0"/>
              <a:ea typeface="Calibri" panose="020F0502020204030204" pitchFamily="34" charset="0"/>
              <a:cs typeface="Calibri" panose="020F0502020204030204" pitchFamily="34" charset="0"/>
            </a:endParaRPr>
          </a:p>
          <a:p>
            <a:pPr indent="-228600"/>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U</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n formulaire de transfert de responsabilité des prescriptions «</a:t>
            </a:r>
            <a:r>
              <a:rPr lang="fr-FR" kern="100" dirty="0">
                <a:solidFill>
                  <a:srgbClr val="002060"/>
                </a:solidFill>
                <a:latin typeface="Calibri" panose="020F0502020204030204" pitchFamily="34" charset="0"/>
                <a:ea typeface="Calibri" panose="020F0502020204030204" pitchFamily="34" charset="0"/>
                <a:cs typeface="Calibri" panose="020F0502020204030204" pitchFamily="34" charset="0"/>
              </a:rPr>
              <a:t>Transfert prescriptions compte SPICE » </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doit être complété et transmis à SeqOIA par anticipation (</a:t>
            </a:r>
            <a:r>
              <a:rPr lang="fr-FR" b="1" kern="100" dirty="0">
                <a:solidFill>
                  <a:srgbClr val="0070C0"/>
                </a:solidFill>
                <a:latin typeface="Calibri" panose="020F0502020204030204" pitchFamily="34" charset="0"/>
                <a:ea typeface="Calibri" panose="020F0502020204030204" pitchFamily="34" charset="0"/>
                <a:cs typeface="Calibri" panose="020F0502020204030204" pitchFamily="34" charset="0"/>
              </a:rPr>
              <a:t>seqoia@aphp.fr</a:t>
            </a:r>
            <a:r>
              <a:rPr lang="fr-FR" sz="1800" kern="1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t>
            </a:r>
            <a:endParaRPr lang="fr-FR" sz="1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Graphique 1" descr="Avertissement contour">
            <a:extLst>
              <a:ext uri="{FF2B5EF4-FFF2-40B4-BE49-F238E27FC236}">
                <a16:creationId xmlns:a16="http://schemas.microsoft.com/office/drawing/2014/main" id="{8281072D-F4ED-F4AB-2A33-868EF036350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885253" y="969300"/>
            <a:ext cx="1506497" cy="1506497"/>
          </a:xfrm>
          <a:prstGeom prst="rect">
            <a:avLst/>
          </a:prstGeom>
        </p:spPr>
      </p:pic>
      <p:pic>
        <p:nvPicPr>
          <p:cNvPr id="14" name="Image 13">
            <a:extLst>
              <a:ext uri="{FF2B5EF4-FFF2-40B4-BE49-F238E27FC236}">
                <a16:creationId xmlns:a16="http://schemas.microsoft.com/office/drawing/2014/main" id="{3FA2110B-90C1-B548-B44B-58A3FC5608D2}"/>
              </a:ext>
            </a:extLst>
          </p:cNvPr>
          <p:cNvPicPr/>
          <p:nvPr/>
        </p:nvPicPr>
        <p:blipFill>
          <a:blip r:embed="rId14"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6" name="Image 15"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7" name="Rectangle 16"/>
          <p:cNvSpPr/>
          <p:nvPr/>
        </p:nvSpPr>
        <p:spPr>
          <a:xfrm>
            <a:off x="5416206" y="6387089"/>
            <a:ext cx="3681970" cy="369332"/>
          </a:xfrm>
          <a:prstGeom prst="rect">
            <a:avLst/>
          </a:prstGeom>
        </p:spPr>
        <p:txBody>
          <a:bodyPr wrap="none">
            <a:spAutoFit/>
          </a:bodyPr>
          <a:lstStyle/>
          <a:p>
            <a:r>
              <a:rPr lang="fr-FR" dirty="0"/>
              <a:t>SeqOIA-PRE-IT-018-03 Page 16 sur 18</a:t>
            </a:r>
          </a:p>
        </p:txBody>
      </p:sp>
    </p:spTree>
    <p:extLst>
      <p:ext uri="{BB962C8B-B14F-4D97-AF65-F5344CB8AC3E}">
        <p14:creationId xmlns:p14="http://schemas.microsoft.com/office/powerpoint/2010/main" val="163294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E6A9C42D-269C-A7CB-2CF3-BD814EEB28CD}"/>
                  </a:ext>
                </a:extLst>
              </p14:cNvPr>
              <p14:cNvContentPartPr/>
              <p14:nvPr/>
            </p14:nvContentPartPr>
            <p14:xfrm>
              <a:off x="2142648" y="3979576"/>
              <a:ext cx="1435320" cy="477000"/>
            </p14:xfrm>
          </p:contentPart>
        </mc:Choice>
        <mc:Fallback xmlns="">
          <p:pic>
            <p:nvPicPr>
              <p:cNvPr id="15" name="Encre 14">
                <a:extLst>
                  <a:ext uri="{FF2B5EF4-FFF2-40B4-BE49-F238E27FC236}">
                    <a16:creationId xmlns:a16="http://schemas.microsoft.com/office/drawing/2014/main" id="{E6A9C42D-269C-A7CB-2CF3-BD814EEB28CD}"/>
                  </a:ext>
                </a:extLst>
              </p:cNvPr>
              <p:cNvPicPr/>
              <p:nvPr/>
            </p:nvPicPr>
            <p:blipFill>
              <a:blip r:embed="rId6"/>
              <a:stretch>
                <a:fillRect/>
              </a:stretch>
            </p:blipFill>
            <p:spPr>
              <a:xfrm>
                <a:off x="2052648" y="3799576"/>
                <a:ext cx="1614960" cy="83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Réclamations</a:t>
            </a:r>
          </a:p>
        </p:txBody>
      </p:sp>
      <p:sp>
        <p:nvSpPr>
          <p:cNvPr id="7" name="ZoneTexte 6">
            <a:extLst>
              <a:ext uri="{FF2B5EF4-FFF2-40B4-BE49-F238E27FC236}">
                <a16:creationId xmlns:a16="http://schemas.microsoft.com/office/drawing/2014/main" id="{633A1104-2C6C-8C05-4110-4B0E4EF22828}"/>
              </a:ext>
            </a:extLst>
          </p:cNvPr>
          <p:cNvSpPr txBox="1"/>
          <p:nvPr/>
        </p:nvSpPr>
        <p:spPr>
          <a:xfrm>
            <a:off x="1198507" y="1799523"/>
            <a:ext cx="7289407" cy="1477328"/>
          </a:xfrm>
          <a:prstGeom prst="rect">
            <a:avLst/>
          </a:prstGeom>
          <a:noFill/>
        </p:spPr>
        <p:txBody>
          <a:bodyPr wrap="square">
            <a:spAutoFit/>
          </a:bodyPr>
          <a:lstStyle/>
          <a:p>
            <a:pPr indent="-228600" algn="ctr"/>
            <a:r>
              <a:rPr lang="fr-FR" sz="3000" b="1" kern="100" dirty="0">
                <a:solidFill>
                  <a:srgbClr val="F9A300"/>
                </a:solidFill>
                <a:effectLst/>
                <a:latin typeface="Calibri" panose="020F0502020204030204" pitchFamily="34" charset="0"/>
                <a:ea typeface="Calibri" panose="020F0502020204030204" pitchFamily="34" charset="0"/>
                <a:cs typeface="Calibri" panose="020F0502020204030204" pitchFamily="34" charset="0"/>
              </a:rPr>
              <a:t>Toute réclamation de prescripteur doit être adressée par ses soins au biologiste-responsable du laboratoire (Pierre BLANC).</a:t>
            </a:r>
            <a:endParaRPr lang="fr-FR" sz="3000" b="1" kern="100" dirty="0">
              <a:solidFill>
                <a:srgbClr val="F9A3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p:cNvSpPr/>
          <p:nvPr/>
        </p:nvSpPr>
        <p:spPr>
          <a:xfrm>
            <a:off x="1867988" y="4012493"/>
            <a:ext cx="5362082" cy="1200329"/>
          </a:xfrm>
          <a:prstGeom prst="rect">
            <a:avLst/>
          </a:prstGeom>
        </p:spPr>
        <p:txBody>
          <a:bodyPr wrap="square">
            <a:spAutoFit/>
          </a:bodyPr>
          <a:lstStyle/>
          <a:p>
            <a:pPr marL="800100" lvl="1" indent="-342900" algn="ctr">
              <a:buFont typeface="Symbol" panose="05050102010706020507" pitchFamily="18" charset="2"/>
              <a:buChar char="®"/>
            </a:pPr>
            <a:r>
              <a:rPr lang="fr-FR" sz="2400" dirty="0">
                <a:solidFill>
                  <a:srgbClr val="002060"/>
                </a:solidFill>
                <a:sym typeface="Symbol" panose="05050102010706020507" pitchFamily="18" charset="2"/>
              </a:rPr>
              <a:t>Le mail suivant doit être privilégié:</a:t>
            </a:r>
          </a:p>
          <a:p>
            <a:pPr lvl="1" algn="ctr"/>
            <a:r>
              <a:rPr lang="fr-FR" sz="2400" dirty="0">
                <a:solidFill>
                  <a:srgbClr val="002060"/>
                </a:solidFill>
                <a:sym typeface="Symbol" panose="05050102010706020507" pitchFamily="18" charset="2"/>
              </a:rPr>
              <a:t> </a:t>
            </a:r>
          </a:p>
          <a:p>
            <a:pPr lvl="1" algn="ctr"/>
            <a:r>
              <a:rPr lang="fr-FR"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sap-biologistesdesite@aphp.fr</a:t>
            </a:r>
            <a:endParaRPr lang="fr-FR"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14" name="Image 13">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6" name="Image 15"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7" name="Rectangle 16"/>
          <p:cNvSpPr/>
          <p:nvPr/>
        </p:nvSpPr>
        <p:spPr>
          <a:xfrm>
            <a:off x="5416206" y="6387089"/>
            <a:ext cx="3681970" cy="369332"/>
          </a:xfrm>
          <a:prstGeom prst="rect">
            <a:avLst/>
          </a:prstGeom>
        </p:spPr>
        <p:txBody>
          <a:bodyPr wrap="none">
            <a:spAutoFit/>
          </a:bodyPr>
          <a:lstStyle/>
          <a:p>
            <a:r>
              <a:rPr lang="fr-FR" dirty="0"/>
              <a:t>SeqOIA-PRE-IT-018-03 Page 17 sur 18</a:t>
            </a:r>
          </a:p>
        </p:txBody>
      </p:sp>
    </p:spTree>
    <p:extLst>
      <p:ext uri="{BB962C8B-B14F-4D97-AF65-F5344CB8AC3E}">
        <p14:creationId xmlns:p14="http://schemas.microsoft.com/office/powerpoint/2010/main" val="3299091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2">
            <a:extLst>
              <a:ext uri="{FF2B5EF4-FFF2-40B4-BE49-F238E27FC236}">
                <a16:creationId xmlns:a16="http://schemas.microsoft.com/office/drawing/2014/main" id="{E4235666-08C7-451F-AD29-B4B40AC1B33E}"/>
              </a:ext>
            </a:extLst>
          </p:cNvPr>
          <p:cNvSpPr/>
          <p:nvPr/>
        </p:nvSpPr>
        <p:spPr>
          <a:xfrm>
            <a:off x="1280579" y="58189"/>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lang="fr-FR" sz="2400" b="1" spc="-1" dirty="0">
              <a:solidFill>
                <a:schemeClr val="accent1">
                  <a:lumMod val="50000"/>
                </a:schemeClr>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3" name="Encre 12">
                <a:extLst>
                  <a:ext uri="{FF2B5EF4-FFF2-40B4-BE49-F238E27FC236}">
                    <a16:creationId xmlns:a16="http://schemas.microsoft.com/office/drawing/2014/main" id="{CF0882B6-9DE1-5D08-F58F-21554A41346C}"/>
                  </a:ext>
                </a:extLst>
              </p14:cNvPr>
              <p14:cNvContentPartPr/>
              <p14:nvPr/>
            </p14:nvContentPartPr>
            <p14:xfrm>
              <a:off x="1485288" y="3729888"/>
              <a:ext cx="360" cy="360"/>
            </p14:xfrm>
          </p:contentPart>
        </mc:Choice>
        <mc:Fallback xmlns="">
          <p:pic>
            <p:nvPicPr>
              <p:cNvPr id="13" name="Encre 12">
                <a:extLst>
                  <a:ext uri="{FF2B5EF4-FFF2-40B4-BE49-F238E27FC236}">
                    <a16:creationId xmlns:a16="http://schemas.microsoft.com/office/drawing/2014/main" id="{CF0882B6-9DE1-5D08-F58F-21554A41346C}"/>
                  </a:ext>
                </a:extLst>
              </p:cNvPr>
              <p:cNvPicPr/>
              <p:nvPr/>
            </p:nvPicPr>
            <p:blipFill>
              <a:blip r:embed="rId4"/>
              <a:stretch>
                <a:fillRect/>
              </a:stretch>
            </p:blipFill>
            <p:spPr>
              <a:xfrm>
                <a:off x="1395288" y="3549888"/>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8" name="Encre 17">
                <a:extLst>
                  <a:ext uri="{FF2B5EF4-FFF2-40B4-BE49-F238E27FC236}">
                    <a16:creationId xmlns:a16="http://schemas.microsoft.com/office/drawing/2014/main" id="{046C1686-FD36-414D-4B1E-8A707814BEE9}"/>
                  </a:ext>
                </a:extLst>
              </p14:cNvPr>
              <p14:cNvContentPartPr/>
              <p14:nvPr/>
            </p14:nvContentPartPr>
            <p14:xfrm>
              <a:off x="2095135" y="4165649"/>
              <a:ext cx="1449000" cy="476640"/>
            </p14:xfrm>
          </p:contentPart>
        </mc:Choice>
        <mc:Fallback xmlns="">
          <p:pic>
            <p:nvPicPr>
              <p:cNvPr id="18" name="Encre 17">
                <a:extLst>
                  <a:ext uri="{FF2B5EF4-FFF2-40B4-BE49-F238E27FC236}">
                    <a16:creationId xmlns:a16="http://schemas.microsoft.com/office/drawing/2014/main" id="{046C1686-FD36-414D-4B1E-8A707814BEE9}"/>
                  </a:ext>
                </a:extLst>
              </p:cNvPr>
              <p:cNvPicPr/>
              <p:nvPr/>
            </p:nvPicPr>
            <p:blipFill>
              <a:blip r:embed="rId8"/>
              <a:stretch>
                <a:fillRect/>
              </a:stretch>
            </p:blipFill>
            <p:spPr>
              <a:xfrm>
                <a:off x="2032495" y="4103009"/>
                <a:ext cx="157464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cre 18">
                <a:extLst>
                  <a:ext uri="{FF2B5EF4-FFF2-40B4-BE49-F238E27FC236}">
                    <a16:creationId xmlns:a16="http://schemas.microsoft.com/office/drawing/2014/main" id="{49BDC034-EA96-B235-8636-F12C4192E05C}"/>
                  </a:ext>
                </a:extLst>
              </p14:cNvPr>
              <p14:cNvContentPartPr/>
              <p14:nvPr/>
            </p14:nvContentPartPr>
            <p14:xfrm>
              <a:off x="3330670" y="3968677"/>
              <a:ext cx="360" cy="360"/>
            </p14:xfrm>
          </p:contentPart>
        </mc:Choice>
        <mc:Fallback xmlns="">
          <p:pic>
            <p:nvPicPr>
              <p:cNvPr id="19" name="Encre 18">
                <a:extLst>
                  <a:ext uri="{FF2B5EF4-FFF2-40B4-BE49-F238E27FC236}">
                    <a16:creationId xmlns:a16="http://schemas.microsoft.com/office/drawing/2014/main" id="{49BDC034-EA96-B235-8636-F12C4192E05C}"/>
                  </a:ext>
                </a:extLst>
              </p:cNvPr>
              <p:cNvPicPr/>
              <p:nvPr/>
            </p:nvPicPr>
            <p:blipFill>
              <a:blip r:embed="rId4"/>
              <a:stretch>
                <a:fillRect/>
              </a:stretch>
            </p:blipFill>
            <p:spPr>
              <a:xfrm>
                <a:off x="3241030" y="37890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3A8902E8-193E-5261-B6B4-7EF2B178FC91}"/>
                  </a:ext>
                </a:extLst>
              </p14:cNvPr>
              <p14:cNvContentPartPr/>
              <p14:nvPr/>
            </p14:nvContentPartPr>
            <p14:xfrm>
              <a:off x="3600310" y="4578877"/>
              <a:ext cx="360" cy="360"/>
            </p14:xfrm>
          </p:contentPart>
        </mc:Choice>
        <mc:Fallback xmlns="">
          <p:pic>
            <p:nvPicPr>
              <p:cNvPr id="20" name="Encre 19">
                <a:extLst>
                  <a:ext uri="{FF2B5EF4-FFF2-40B4-BE49-F238E27FC236}">
                    <a16:creationId xmlns:a16="http://schemas.microsoft.com/office/drawing/2014/main" id="{3A8902E8-193E-5261-B6B4-7EF2B178FC91}"/>
                  </a:ext>
                </a:extLst>
              </p:cNvPr>
              <p:cNvPicPr/>
              <p:nvPr/>
            </p:nvPicPr>
            <p:blipFill>
              <a:blip r:embed="rId4"/>
              <a:stretch>
                <a:fillRect/>
              </a:stretch>
            </p:blipFill>
            <p:spPr>
              <a:xfrm>
                <a:off x="3510670" y="4399237"/>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E451D19B-1B6F-78F4-EC42-340E850FFC79}"/>
                  </a:ext>
                </a:extLst>
              </p14:cNvPr>
              <p14:cNvContentPartPr/>
              <p14:nvPr/>
            </p14:nvContentPartPr>
            <p14:xfrm>
              <a:off x="4178388" y="5372131"/>
              <a:ext cx="360" cy="360"/>
            </p14:xfrm>
          </p:contentPart>
        </mc:Choice>
        <mc:Fallback xmlns="">
          <p:pic>
            <p:nvPicPr>
              <p:cNvPr id="21" name="Encre 20">
                <a:extLst>
                  <a:ext uri="{FF2B5EF4-FFF2-40B4-BE49-F238E27FC236}">
                    <a16:creationId xmlns:a16="http://schemas.microsoft.com/office/drawing/2014/main" id="{E451D19B-1B6F-78F4-EC42-340E850FFC79}"/>
                  </a:ext>
                </a:extLst>
              </p:cNvPr>
              <p:cNvPicPr/>
              <p:nvPr/>
            </p:nvPicPr>
            <p:blipFill>
              <a:blip r:embed="rId4"/>
              <a:stretch>
                <a:fillRect/>
              </a:stretch>
            </p:blipFill>
            <p:spPr>
              <a:xfrm>
                <a:off x="4088748" y="5192491"/>
                <a:ext cx="180000" cy="360000"/>
              </a:xfrm>
              <a:prstGeom prst="rect">
                <a:avLst/>
              </a:prstGeom>
            </p:spPr>
          </p:pic>
        </mc:Fallback>
      </mc:AlternateContent>
      <p:sp>
        <p:nvSpPr>
          <p:cNvPr id="6" name="CustomShape 2">
            <a:extLst>
              <a:ext uri="{FF2B5EF4-FFF2-40B4-BE49-F238E27FC236}">
                <a16:creationId xmlns:a16="http://schemas.microsoft.com/office/drawing/2014/main" id="{BDC7275D-59E3-428B-90DA-D8CA76ECBE24}"/>
              </a:ext>
            </a:extLst>
          </p:cNvPr>
          <p:cNvSpPr/>
          <p:nvPr/>
        </p:nvSpPr>
        <p:spPr>
          <a:xfrm>
            <a:off x="1485288" y="68728"/>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fr-FR"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endParaRPr>
          </a:p>
        </p:txBody>
      </p:sp>
      <p:sp>
        <p:nvSpPr>
          <p:cNvPr id="3" name="CustomShape 2">
            <a:extLst>
              <a:ext uri="{FF2B5EF4-FFF2-40B4-BE49-F238E27FC236}">
                <a16:creationId xmlns:a16="http://schemas.microsoft.com/office/drawing/2014/main" id="{F47EAB94-68BB-E9E3-5BDB-776E0DC3EEF6}"/>
              </a:ext>
            </a:extLst>
          </p:cNvPr>
          <p:cNvSpPr/>
          <p:nvPr/>
        </p:nvSpPr>
        <p:spPr>
          <a:xfrm>
            <a:off x="1500410" y="79267"/>
            <a:ext cx="6715846" cy="5963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r-FR" sz="2400" b="1" i="0" u="none" strike="noStrike" kern="1200" cap="none" spc="-1" normalizeH="0" baseline="0" noProof="0" dirty="0">
                <a:ln>
                  <a:noFill/>
                </a:ln>
                <a:solidFill>
                  <a:schemeClr val="accent1">
                    <a:lumMod val="50000"/>
                  </a:schemeClr>
                </a:solidFill>
                <a:effectLst/>
                <a:uLnTx/>
                <a:uFillTx/>
                <a:latin typeface="Calibri" panose="020F0502020204030204" pitchFamily="34" charset="0"/>
                <a:ea typeface="+mn-ea"/>
                <a:cs typeface="Calibri" panose="020F0502020204030204" pitchFamily="34" charset="0"/>
              </a:rPr>
              <a:t>CONTACT</a:t>
            </a:r>
          </a:p>
        </p:txBody>
      </p:sp>
      <p:sp>
        <p:nvSpPr>
          <p:cNvPr id="5" name="ZoneTexte 4">
            <a:extLst>
              <a:ext uri="{FF2B5EF4-FFF2-40B4-BE49-F238E27FC236}">
                <a16:creationId xmlns:a16="http://schemas.microsoft.com/office/drawing/2014/main" id="{C8D47813-4448-31F1-393A-CF1F3FD11CA4}"/>
              </a:ext>
            </a:extLst>
          </p:cNvPr>
          <p:cNvSpPr txBox="1"/>
          <p:nvPr/>
        </p:nvSpPr>
        <p:spPr>
          <a:xfrm>
            <a:off x="435430" y="1249051"/>
            <a:ext cx="8224962" cy="2625591"/>
          </a:xfrm>
          <a:prstGeom prst="rect">
            <a:avLst/>
          </a:prstGeom>
          <a:solidFill>
            <a:schemeClr val="bg1"/>
          </a:solidFill>
        </p:spPr>
        <p:txBody>
          <a:bodyPr wrap="square">
            <a:spAutoFit/>
          </a:bodyPr>
          <a:lstStyle/>
          <a:p>
            <a:pPr indent="-228600" algn="ctr"/>
            <a:endParaRPr lang="fr-FR" sz="2400" b="1" dirty="0">
              <a:solidFill>
                <a:srgbClr val="F9A300"/>
              </a:solidFill>
              <a:latin typeface="Calibri" panose="020F0502020204030204" pitchFamily="34" charset="0"/>
              <a:ea typeface="Calibri" panose="020F0502020204030204" pitchFamily="34" charset="0"/>
            </a:endParaRPr>
          </a:p>
          <a:p>
            <a:pPr lvl="1" indent="-228600" algn="ctr"/>
            <a:r>
              <a:rPr lang="fr-FR" sz="2400" b="1" dirty="0">
                <a:solidFill>
                  <a:srgbClr val="F9A300"/>
                </a:solidFill>
                <a:latin typeface="Calibri" panose="020F0502020204030204" pitchFamily="34" charset="0"/>
                <a:ea typeface="Calibri" panose="020F0502020204030204" pitchFamily="34" charset="0"/>
              </a:rPr>
              <a:t>Adresse unique de contact : </a:t>
            </a:r>
            <a:r>
              <a:rPr lang="fr-FR"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rPr>
              <a:t>seqoia@aphp.fr </a:t>
            </a:r>
          </a:p>
          <a:p>
            <a:pPr indent="-228600"/>
            <a:endParaRPr lang="fr-FR" b="1" dirty="0">
              <a:solidFill>
                <a:srgbClr val="E31C5D"/>
              </a:solidFill>
              <a:latin typeface="Calibri" panose="020F0502020204030204" pitchFamily="34" charset="0"/>
              <a:ea typeface="Calibri" panose="020F0502020204030204" pitchFamily="34" charset="0"/>
            </a:endParaRPr>
          </a:p>
          <a:p>
            <a:pPr lvl="1">
              <a:lnSpc>
                <a:spcPct val="107000"/>
              </a:lnSpc>
              <a:spcAft>
                <a:spcPts val="600"/>
              </a:spcAft>
            </a:pPr>
            <a:endParaRPr lang="fr-FR" sz="1800" b="1" dirty="0">
              <a:solidFill>
                <a:srgbClr val="F9A300"/>
              </a:solidFill>
              <a:effectLst/>
              <a:latin typeface="Calibri" panose="020F0502020204030204" pitchFamily="34" charset="0"/>
              <a:ea typeface="Calibri" panose="020F0502020204030204" pitchFamily="34" charset="0"/>
              <a:cs typeface="Arial" panose="020B0604020202020204" pitchFamily="34" charset="0"/>
            </a:endParaRPr>
          </a:p>
          <a:p>
            <a:pPr lvl="1" algn="ctr">
              <a:lnSpc>
                <a:spcPct val="107000"/>
              </a:lnSpc>
              <a:spcAft>
                <a:spcPts val="600"/>
              </a:spcAft>
            </a:pPr>
            <a:r>
              <a:rPr lang="fr-FR" sz="2400" b="1" dirty="0">
                <a:solidFill>
                  <a:srgbClr val="F9A300"/>
                </a:solidFill>
                <a:effectLst/>
                <a:latin typeface="Calibri" panose="020F0502020204030204" pitchFamily="34" charset="0"/>
                <a:ea typeface="Calibri" panose="020F0502020204030204" pitchFamily="34" charset="0"/>
                <a:cs typeface="Arial" panose="020B0604020202020204" pitchFamily="34" charset="0"/>
              </a:rPr>
              <a:t>Pas d’informations nominatives dans les mails : </a:t>
            </a:r>
            <a:br>
              <a:rPr lang="fr-FR" sz="2400" b="1" dirty="0">
                <a:solidFill>
                  <a:srgbClr val="E31C5D"/>
                </a:solidFill>
                <a:effectLst/>
                <a:latin typeface="Calibri" panose="020F0502020204030204" pitchFamily="34" charset="0"/>
                <a:ea typeface="Calibri" panose="020F0502020204030204" pitchFamily="34" charset="0"/>
                <a:cs typeface="Arial" panose="020B0604020202020204" pitchFamily="34" charset="0"/>
              </a:rPr>
            </a:br>
            <a:r>
              <a:rPr lang="fr-FR" sz="2400" b="1" dirty="0">
                <a:solidFill>
                  <a:srgbClr val="FF6600"/>
                </a:solidFill>
                <a:latin typeface="Calibri" panose="020F0502020204030204" pitchFamily="34" charset="0"/>
                <a:ea typeface="Calibri" panose="020F0502020204030204" pitchFamily="34" charset="0"/>
                <a:cs typeface="Arial" panose="020B0604020202020204" pitchFamily="34" charset="0"/>
              </a:rPr>
              <a:t>uniquement des identifiants SPICE</a:t>
            </a:r>
            <a:endParaRPr lang="fr-FR" b="1" dirty="0">
              <a:solidFill>
                <a:srgbClr val="FF6600"/>
              </a:solidFill>
              <a:latin typeface="Calibri" panose="020F0502020204030204" pitchFamily="34" charset="0"/>
              <a:ea typeface="Calibri" panose="020F0502020204030204" pitchFamily="34" charset="0"/>
            </a:endParaRPr>
          </a:p>
          <a:p>
            <a:pPr indent="-228600"/>
            <a:endParaRPr lang="fr-FR" sz="1800" b="1" dirty="0">
              <a:solidFill>
                <a:srgbClr val="FF6600"/>
              </a:solidFill>
              <a:effectLst/>
              <a:latin typeface="Calibri" panose="020F0502020204030204" pitchFamily="34" charset="0"/>
              <a:ea typeface="Calibri" panose="020F0502020204030204" pitchFamily="34" charset="0"/>
            </a:endParaRPr>
          </a:p>
        </p:txBody>
      </p:sp>
      <p:pic>
        <p:nvPicPr>
          <p:cNvPr id="12" name="Image 11">
            <a:extLst>
              <a:ext uri="{FF2B5EF4-FFF2-40B4-BE49-F238E27FC236}">
                <a16:creationId xmlns:a16="http://schemas.microsoft.com/office/drawing/2014/main" id="{3FA2110B-90C1-B548-B44B-58A3FC5608D2}"/>
              </a:ext>
            </a:extLst>
          </p:cNvPr>
          <p:cNvPicPr/>
          <p:nvPr/>
        </p:nvPicPr>
        <p:blipFill>
          <a:blip r:embed="rId12" cstate="email">
            <a:extLst>
              <a:ext uri="{28A0092B-C50C-407E-A947-70E740481C1C}">
                <a14:useLocalDpi xmlns:a14="http://schemas.microsoft.com/office/drawing/2010/main"/>
              </a:ext>
            </a:extLst>
          </a:blip>
          <a:stretch/>
        </p:blipFill>
        <p:spPr>
          <a:xfrm>
            <a:off x="7377964" y="79267"/>
            <a:ext cx="1236922" cy="646331"/>
          </a:xfrm>
          <a:prstGeom prst="rect">
            <a:avLst/>
          </a:prstGeom>
          <a:ln>
            <a:noFill/>
          </a:ln>
        </p:spPr>
      </p:pic>
      <p:pic>
        <p:nvPicPr>
          <p:cNvPr id="14" name="Image 13" descr="Une image contenant dessin, horloge&#10;&#10;Description générée automatiquement">
            <a:extLst>
              <a:ext uri="{FF2B5EF4-FFF2-40B4-BE49-F238E27FC236}">
                <a16:creationId xmlns:a16="http://schemas.microsoft.com/office/drawing/2014/main" id="{C738F83F-753C-AB43-9BDF-0A89168921E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54462" y="273562"/>
            <a:ext cx="380800" cy="304572"/>
          </a:xfrm>
          <a:prstGeom prst="rect">
            <a:avLst/>
          </a:prstGeom>
        </p:spPr>
      </p:pic>
      <p:sp>
        <p:nvSpPr>
          <p:cNvPr id="16" name="Rectangle 15"/>
          <p:cNvSpPr/>
          <p:nvPr/>
        </p:nvSpPr>
        <p:spPr>
          <a:xfrm>
            <a:off x="5416206" y="6387089"/>
            <a:ext cx="3681970" cy="369332"/>
          </a:xfrm>
          <a:prstGeom prst="rect">
            <a:avLst/>
          </a:prstGeom>
        </p:spPr>
        <p:txBody>
          <a:bodyPr wrap="none">
            <a:spAutoFit/>
          </a:bodyPr>
          <a:lstStyle/>
          <a:p>
            <a:r>
              <a:rPr lang="fr-FR" dirty="0"/>
              <a:t>SeqOIA-PRE-IT-018-03 Page 18 sur 18</a:t>
            </a:r>
          </a:p>
        </p:txBody>
      </p:sp>
    </p:spTree>
    <p:extLst>
      <p:ext uri="{BB962C8B-B14F-4D97-AF65-F5344CB8AC3E}">
        <p14:creationId xmlns:p14="http://schemas.microsoft.com/office/powerpoint/2010/main" val="411953796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{28D992A0-4403-4544-A045-7705419504AE}tf16401378</Template>
  <TotalTime>13133</TotalTime>
  <Words>1688</Words>
  <Application>Microsoft Office PowerPoint</Application>
  <PresentationFormat>Affichage à l'écran (4:3)</PresentationFormat>
  <Paragraphs>238</Paragraphs>
  <Slides>18</Slides>
  <Notes>18</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18</vt:i4>
      </vt:variant>
    </vt:vector>
  </HeadingPairs>
  <TitlesOfParts>
    <vt:vector size="27" baseType="lpstr">
      <vt:lpstr>Arial</vt:lpstr>
      <vt:lpstr>Barlow</vt:lpstr>
      <vt:lpstr>Barlow SemiBold</vt:lpstr>
      <vt:lpstr>Calibri</vt:lpstr>
      <vt:lpstr>Calibri Light</vt:lpstr>
      <vt:lpstr>Courier New</vt:lpstr>
      <vt:lpstr>Symbol</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APHP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VIDAUD Michel</dc:creator>
  <dc:description/>
  <cp:lastModifiedBy>Audrey Adechokan</cp:lastModifiedBy>
  <cp:revision>204</cp:revision>
  <dcterms:created xsi:type="dcterms:W3CDTF">2021-06-02T09:51:07Z</dcterms:created>
  <dcterms:modified xsi:type="dcterms:W3CDTF">2026-09-02T12:34:37Z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Affichage à l'écran (4:3)</vt:lpwstr>
  </property>
  <property fmtid="{D5CDD505-2E9C-101B-9397-08002B2CF9AE}" pid="3" name="Slides">
    <vt:i4>10</vt:i4>
  </property>
</Properties>
</file>